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83" r:id="rId3"/>
    <p:sldId id="282" r:id="rId4"/>
    <p:sldId id="274" r:id="rId5"/>
    <p:sldId id="284" r:id="rId6"/>
    <p:sldId id="270" r:id="rId7"/>
    <p:sldId id="273" r:id="rId8"/>
    <p:sldId id="287" r:id="rId9"/>
    <p:sldId id="288" r:id="rId10"/>
    <p:sldId id="289" r:id="rId11"/>
    <p:sldId id="290" r:id="rId12"/>
    <p:sldId id="314" r:id="rId13"/>
    <p:sldId id="292" r:id="rId14"/>
    <p:sldId id="294" r:id="rId15"/>
    <p:sldId id="293" r:id="rId16"/>
    <p:sldId id="295" r:id="rId17"/>
    <p:sldId id="312" r:id="rId18"/>
    <p:sldId id="313" r:id="rId19"/>
    <p:sldId id="298" r:id="rId20"/>
    <p:sldId id="301" r:id="rId21"/>
    <p:sldId id="302" r:id="rId22"/>
    <p:sldId id="303" r:id="rId23"/>
    <p:sldId id="300" r:id="rId24"/>
    <p:sldId id="305" r:id="rId25"/>
    <p:sldId id="304" r:id="rId26"/>
    <p:sldId id="309" r:id="rId27"/>
    <p:sldId id="306" r:id="rId28"/>
    <p:sldId id="307" r:id="rId29"/>
    <p:sldId id="308" r:id="rId30"/>
    <p:sldId id="299" r:id="rId31"/>
    <p:sldId id="311" r:id="rId32"/>
    <p:sldId id="316" r:id="rId33"/>
    <p:sldId id="317" r:id="rId34"/>
    <p:sldId id="315" r:id="rId35"/>
    <p:sldId id="321" r:id="rId36"/>
    <p:sldId id="319" r:id="rId37"/>
    <p:sldId id="318" r:id="rId38"/>
    <p:sldId id="320"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4660"/>
  </p:normalViewPr>
  <p:slideViewPr>
    <p:cSldViewPr snapToGrid="0">
      <p:cViewPr varScale="1">
        <p:scale>
          <a:sx n="70" d="100"/>
          <a:sy n="70"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99CE2-496F-437B-BE47-35D355C01450}" type="datetimeFigureOut">
              <a:rPr kumimoji="1" lang="ja-JP" altLang="en-US" smtClean="0"/>
              <a:t>2017/11/15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DB5C4-0266-4D9D-A01B-114158DC3D7D}" type="slidenum">
              <a:rPr kumimoji="1" lang="ja-JP" altLang="en-US" smtClean="0"/>
              <a:t>‹#›</a:t>
            </a:fld>
            <a:endParaRPr kumimoji="1" lang="ja-JP" altLang="en-US"/>
          </a:p>
        </p:txBody>
      </p:sp>
    </p:spTree>
    <p:extLst>
      <p:ext uri="{BB962C8B-B14F-4D97-AF65-F5344CB8AC3E}">
        <p14:creationId xmlns:p14="http://schemas.microsoft.com/office/powerpoint/2010/main" val="10280504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上をジオメトリパス、下をライティングパスと言ったりする</a:t>
            </a:r>
            <a:endParaRPr kumimoji="1" lang="ja-JP" altLang="en-US" dirty="0"/>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6</a:t>
            </a:fld>
            <a:endParaRPr kumimoji="1" lang="ja-JP" altLang="en-US"/>
          </a:p>
        </p:txBody>
      </p:sp>
    </p:spTree>
    <p:extLst>
      <p:ext uri="{BB962C8B-B14F-4D97-AF65-F5344CB8AC3E}">
        <p14:creationId xmlns:p14="http://schemas.microsoft.com/office/powerpoint/2010/main" val="1432467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Forward</a:t>
            </a:r>
            <a:r>
              <a:rPr kumimoji="1" lang="ja-JP" altLang="en-US" dirty="0" smtClean="0"/>
              <a:t>でも</a:t>
            </a:r>
            <a:r>
              <a:rPr kumimoji="1" lang="en-US" altLang="ja-JP" dirty="0" smtClean="0"/>
              <a:t>Z</a:t>
            </a:r>
            <a:r>
              <a:rPr kumimoji="1" lang="ja-JP" altLang="en-US" dirty="0" smtClean="0"/>
              <a:t>プリパスはいらない（ただし、処理負荷を考えるとやった方がいいらしい）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16</a:t>
            </a:fld>
            <a:endParaRPr kumimoji="1" lang="ja-JP" altLang="en-US"/>
          </a:p>
        </p:txBody>
      </p:sp>
    </p:spTree>
    <p:extLst>
      <p:ext uri="{BB962C8B-B14F-4D97-AF65-F5344CB8AC3E}">
        <p14:creationId xmlns:p14="http://schemas.microsoft.com/office/powerpoint/2010/main" val="90549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ニーアの</a:t>
            </a:r>
            <a:r>
              <a:rPr kumimoji="1" lang="en-US" altLang="ja-JP" dirty="0" smtClean="0"/>
              <a:t>Forward+</a:t>
            </a:r>
            <a:r>
              <a:rPr kumimoji="1" lang="ja-JP" altLang="en-US" dirty="0" smtClean="0"/>
              <a:t>の選択理由を話す</a:t>
            </a:r>
            <a:endParaRPr kumimoji="1" lang="en-US" altLang="ja-JP" dirty="0" smtClean="0"/>
          </a:p>
          <a:p>
            <a:r>
              <a:rPr kumimoji="1" lang="ja-JP" altLang="en-US" dirty="0" smtClean="0"/>
              <a:t>→</a:t>
            </a:r>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25</a:t>
            </a:fld>
            <a:endParaRPr kumimoji="1" lang="ja-JP" altLang="en-US"/>
          </a:p>
        </p:txBody>
      </p:sp>
    </p:spTree>
    <p:extLst>
      <p:ext uri="{BB962C8B-B14F-4D97-AF65-F5344CB8AC3E}">
        <p14:creationId xmlns:p14="http://schemas.microsoft.com/office/powerpoint/2010/main" val="227031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31</a:t>
            </a:fld>
            <a:endParaRPr kumimoji="1" lang="ja-JP" altLang="en-US"/>
          </a:p>
        </p:txBody>
      </p:sp>
    </p:spTree>
    <p:extLst>
      <p:ext uri="{BB962C8B-B14F-4D97-AF65-F5344CB8AC3E}">
        <p14:creationId xmlns:p14="http://schemas.microsoft.com/office/powerpoint/2010/main" val="202216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37</a:t>
            </a:fld>
            <a:endParaRPr kumimoji="1" lang="ja-JP" altLang="en-US"/>
          </a:p>
        </p:txBody>
      </p:sp>
    </p:spTree>
    <p:extLst>
      <p:ext uri="{BB962C8B-B14F-4D97-AF65-F5344CB8AC3E}">
        <p14:creationId xmlns:p14="http://schemas.microsoft.com/office/powerpoint/2010/main" val="2156142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38</a:t>
            </a:fld>
            <a:endParaRPr kumimoji="1" lang="ja-JP" altLang="en-US"/>
          </a:p>
        </p:txBody>
      </p:sp>
    </p:spTree>
    <p:extLst>
      <p:ext uri="{BB962C8B-B14F-4D97-AF65-F5344CB8AC3E}">
        <p14:creationId xmlns:p14="http://schemas.microsoft.com/office/powerpoint/2010/main" val="63819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6521323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97202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789141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4469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497996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642352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2926232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2626468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67546986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7158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143145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809884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345121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459040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822655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26000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4050914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B65296A-9C14-4429-82D1-BFD6219BFF01}" type="datetimeFigureOut">
              <a:rPr kumimoji="1" lang="ja-JP" altLang="en-US" smtClean="0"/>
              <a:t>2017/11/15</a:t>
            </a:fld>
            <a:endParaRPr kumimoji="1" lang="ja-JP"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3883919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iming>
    <p:tnLst>
      <p:par>
        <p:cTn id="1" dur="indefinite" restart="never" nodeType="tmRoot"/>
      </p:par>
    </p:tnLst>
  </p:timing>
  <p:txStyles>
    <p:titleStyle>
      <a:lvl1pPr algn="ctr" defTabSz="457200" rtl="0" eaLnBrk="1" latinLnBrk="0" hangingPunct="1">
        <a:spcBef>
          <a:spcPct val="0"/>
        </a:spcBef>
        <a:buNone/>
        <a:defRPr kumimoji="1"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www.highperformancegraphics.org/previous/www_2012/media/Papers/HPG2012_Papers_Olsson.pdf" TargetMode="External"/><Relationship Id="rId3" Type="http://schemas.openxmlformats.org/officeDocument/2006/relationships/hyperlink" Target="https://www.slideshare.net/SatoshiKodaira/ss-69311865" TargetMode="External"/><Relationship Id="rId7" Type="http://schemas.openxmlformats.org/officeDocument/2006/relationships/hyperlink" Target="https://www.slideshare.net/takahiroharada/a-25d-culling-for-forward-siggraph-asia-2012" TargetMode="External"/><Relationship Id="rId12" Type="http://schemas.openxmlformats.org/officeDocument/2006/relationships/hyperlink" Target="http://www.adriancourreges.com/blog/2016/09/09/doom-2016-graphics-study/" TargetMode="External"/><Relationship Id="rId2" Type="http://schemas.openxmlformats.org/officeDocument/2006/relationships/hyperlink" Target="http://www.yosoygames.com.ar/wp/2016/11/clustered-forward-vs-deferred-shading/" TargetMode="External"/><Relationship Id="rId1" Type="http://schemas.openxmlformats.org/officeDocument/2006/relationships/slideLayout" Target="../slideLayouts/slideLayout2.xml"/><Relationship Id="rId6" Type="http://schemas.openxmlformats.org/officeDocument/2006/relationships/hyperlink" Target="https://www.slideshare.net/takahiroharada/forward-34779335" TargetMode="External"/><Relationship Id="rId11" Type="http://schemas.openxmlformats.org/officeDocument/2006/relationships/hyperlink" Target="https://www.guerrilla-games.com/read/deferred-rendering-in-killzone-2" TargetMode="External"/><Relationship Id="rId5" Type="http://schemas.openxmlformats.org/officeDocument/2006/relationships/hyperlink" Target="https://software.intel.com/sites/default/files/m/d/4/1/d/8/lauritzen_deferred_shading_siggraph_2010.pdf" TargetMode="External"/><Relationship Id="rId10" Type="http://schemas.openxmlformats.org/officeDocument/2006/relationships/hyperlink" Target="https://www.guerrilla-games.com/read/the-rendering-technology-of-killzone-2" TargetMode="External"/><Relationship Id="rId4" Type="http://schemas.openxmlformats.org/officeDocument/2006/relationships/hyperlink" Target="http://advances.realtimerendering.com/s2016/Siggraph2016_idTech6.pdf" TargetMode="External"/><Relationship Id="rId9" Type="http://schemas.openxmlformats.org/officeDocument/2006/relationships/hyperlink" Target="http://www.gdcvault.com/play/1023792/4K-Rendering-Breakthrough-The-Filtered"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advances.realtimerendering.com/s2016/index.html" TargetMode="External"/><Relationship Id="rId2" Type="http://schemas.openxmlformats.org/officeDocument/2006/relationships/hyperlink" Target="https://www.slideshare.net/HEXADRIVE/final-fantasy-hd-hd" TargetMode="External"/><Relationship Id="rId1" Type="http://schemas.openxmlformats.org/officeDocument/2006/relationships/slideLayout" Target="../slideLayouts/slideLayout2.xml"/><Relationship Id="rId6" Type="http://schemas.openxmlformats.org/officeDocument/2006/relationships/hyperlink" Target="https://sites.google.com/site/monshonosuana/directxno-hanashi-1/directx-125" TargetMode="External"/><Relationship Id="rId5" Type="http://schemas.openxmlformats.org/officeDocument/2006/relationships/hyperlink" Target="http://d.hatena.ne.jp/hanecci/20130818/p1" TargetMode="External"/><Relationship Id="rId4" Type="http://schemas.openxmlformats.org/officeDocument/2006/relationships/hyperlink" Target="https://www.activision.com/cdn/research/2017_DD_Rendering_of_COD_IW.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uerrilla-games.com/read/the-rendering-technology-of-killzone-2"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www.guerrilla-games.com/read/deferred-rendering-in-killzone-2"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www.slideshare.net/HEXADRIVE/final-fantasy-hd-h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16249" y="1777777"/>
            <a:ext cx="11529762" cy="1828801"/>
          </a:xfrm>
        </p:spPr>
        <p:txBody>
          <a:bodyPr>
            <a:normAutofit fontScale="90000"/>
          </a:bodyPr>
          <a:lstStyle/>
          <a:p>
            <a:r>
              <a:rPr lang="en-US" altLang="ja-JP" dirty="0" smtClean="0">
                <a:latin typeface="HGPｺﾞｼｯｸE" panose="020B0900000000000000" pitchFamily="50" charset="-128"/>
                <a:ea typeface="HGPｺﾞｼｯｸE" panose="020B0900000000000000" pitchFamily="50" charset="-128"/>
              </a:rPr>
              <a:t>Forward Rendering vs Deferred Rendering</a:t>
            </a:r>
            <a:br>
              <a:rPr lang="en-US" altLang="ja-JP" dirty="0" smtClean="0">
                <a:latin typeface="HGPｺﾞｼｯｸE" panose="020B0900000000000000" pitchFamily="50" charset="-128"/>
                <a:ea typeface="HGPｺﾞｼｯｸE" panose="020B0900000000000000" pitchFamily="50" charset="-128"/>
              </a:rPr>
            </a:br>
            <a:r>
              <a:rPr lang="ja-JP" altLang="en-US" dirty="0" smtClean="0">
                <a:latin typeface="HGPｺﾞｼｯｸE" panose="020B0900000000000000" pitchFamily="50" charset="-128"/>
                <a:ea typeface="HGPｺﾞｼｯｸE" panose="020B0900000000000000" pitchFamily="50" charset="-128"/>
              </a:rPr>
              <a:t>について考えてみる</a:t>
            </a:r>
            <a:endParaRPr kumimoji="1" lang="ja-JP" altLang="en-US" sz="2200" dirty="0">
              <a:latin typeface="HGPｺﾞｼｯｸE" panose="020B0900000000000000" pitchFamily="50" charset="-128"/>
              <a:ea typeface="HGPｺﾞｼｯｸE" panose="020B0900000000000000" pitchFamily="50" charset="-128"/>
            </a:endParaRPr>
          </a:p>
        </p:txBody>
      </p:sp>
      <p:sp>
        <p:nvSpPr>
          <p:cNvPr id="3" name="サブタイトル 2"/>
          <p:cNvSpPr>
            <a:spLocks noGrp="1"/>
          </p:cNvSpPr>
          <p:nvPr>
            <p:ph type="subTitle" idx="1"/>
          </p:nvPr>
        </p:nvSpPr>
        <p:spPr>
          <a:xfrm>
            <a:off x="9270779" y="5666037"/>
            <a:ext cx="2858114" cy="1049867"/>
          </a:xfrm>
        </p:spPr>
        <p:txBody>
          <a:bodyPr/>
          <a:lstStyle/>
          <a:p>
            <a:r>
              <a:rPr lang="ja-JP" altLang="en-US" dirty="0" smtClean="0">
                <a:latin typeface="HGPｺﾞｼｯｸE" panose="020B0900000000000000" pitchFamily="50" charset="-128"/>
                <a:ea typeface="HGPｺﾞｼｯｸE" panose="020B0900000000000000" pitchFamily="50" charset="-128"/>
              </a:rPr>
              <a:t>宮脇　透</a:t>
            </a:r>
            <a:endParaRPr kumimoji="1" lang="en-US" altLang="ja-JP" dirty="0" smtClean="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758537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Forward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913795" y="1732449"/>
            <a:ext cx="10353762" cy="4695647"/>
          </a:xfrm>
        </p:spPr>
        <p:txBody>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MSAA</a:t>
            </a:r>
            <a:r>
              <a:rPr lang="ja-JP" altLang="en-US" b="1" dirty="0" smtClean="0">
                <a:effectLst/>
                <a:latin typeface="HGPｺﾞｼｯｸE" panose="020B0900000000000000" pitchFamily="50" charset="-128"/>
                <a:ea typeface="HGPｺﾞｼｯｸE" panose="020B0900000000000000" pitchFamily="50" charset="-128"/>
              </a:rPr>
              <a:t>が使用できる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半透明に対応できる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シェーダー自由度が高い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たくさん光源</a:t>
            </a:r>
            <a:r>
              <a:rPr lang="en-US" altLang="ja-JP" b="1" dirty="0" smtClean="0">
                <a:effectLst/>
                <a:latin typeface="HGPｺﾞｼｯｸE" panose="020B0900000000000000" pitchFamily="50" charset="-128"/>
                <a:ea typeface="HGPｺﾞｼｯｸE" panose="020B0900000000000000" pitchFamily="50" charset="-128"/>
              </a:rPr>
              <a:t>(</a:t>
            </a:r>
            <a:r>
              <a:rPr lang="ja-JP" altLang="en-US" b="1" dirty="0" smtClean="0">
                <a:effectLst/>
                <a:latin typeface="HGPｺﾞｼｯｸE" panose="020B0900000000000000" pitchFamily="50" charset="-128"/>
                <a:ea typeface="HGPｺﾞｼｯｸE" panose="020B0900000000000000" pitchFamily="50" charset="-128"/>
              </a:rPr>
              <a:t>ポイントライト、スポットライト</a:t>
            </a:r>
            <a:r>
              <a:rPr lang="en-US" altLang="ja-JP" b="1" dirty="0" smtClean="0">
                <a:effectLst/>
                <a:latin typeface="HGPｺﾞｼｯｸE" panose="020B0900000000000000" pitchFamily="50" charset="-128"/>
                <a:ea typeface="HGPｺﾞｼｯｸE" panose="020B0900000000000000" pitchFamily="50" charset="-128"/>
              </a:rPr>
              <a:t>)</a:t>
            </a:r>
            <a:r>
              <a:rPr lang="ja-JP" altLang="en-US" b="1" dirty="0" smtClean="0">
                <a:effectLst/>
                <a:latin typeface="HGPｺﾞｼｯｸE" panose="020B0900000000000000" pitchFamily="50" charset="-128"/>
                <a:ea typeface="HGPｺﾞｼｯｸE" panose="020B0900000000000000" pitchFamily="50" charset="-128"/>
              </a:rPr>
              <a:t>が置けない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処理負荷がシーンの複雑度に依存する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smtClean="0">
                <a:effectLst/>
                <a:latin typeface="HGPｺﾞｼｯｸE" panose="020B0900000000000000" pitchFamily="50" charset="-128"/>
                <a:ea typeface="HGPｺﾞｼｯｸE" panose="020B0900000000000000" pitchFamily="50" charset="-128"/>
              </a:rPr>
              <a:t>ScreenSpace</a:t>
            </a:r>
            <a:r>
              <a:rPr lang="ja-JP" altLang="en-US" b="1" dirty="0" smtClean="0">
                <a:effectLst/>
                <a:latin typeface="HGPｺﾞｼｯｸE" panose="020B0900000000000000" pitchFamily="50" charset="-128"/>
                <a:ea typeface="HGPｺﾞｼｯｸE" panose="020B0900000000000000" pitchFamily="50" charset="-128"/>
              </a:rPr>
              <a:t>系の技術が使いづらい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dirty="0" smtClean="0">
                <a:effectLst/>
                <a:latin typeface="HGPｺﾞｼｯｸE" panose="020B0900000000000000" pitchFamily="50" charset="-128"/>
                <a:ea typeface="HGPｺﾞｼｯｸE" panose="020B0900000000000000" pitchFamily="50" charset="-128"/>
              </a:rPr>
              <a:t>Z pre-pass</a:t>
            </a:r>
            <a:r>
              <a:rPr lang="ja-JP" altLang="en-US" dirty="0">
                <a:effectLst/>
                <a:latin typeface="HGPｺﾞｼｯｸE" panose="020B0900000000000000" pitchFamily="50" charset="-128"/>
                <a:ea typeface="HGPｺﾞｼｯｸE" panose="020B0900000000000000" pitchFamily="50" charset="-128"/>
              </a:rPr>
              <a:t>が</a:t>
            </a:r>
            <a:r>
              <a:rPr lang="ja-JP" altLang="en-US" dirty="0" smtClean="0">
                <a:effectLst/>
                <a:latin typeface="HGPｺﾞｼｯｸE" panose="020B0900000000000000" pitchFamily="50" charset="-128"/>
                <a:ea typeface="HGPｺﾞｼｯｸE" panose="020B0900000000000000" pitchFamily="50" charset="-128"/>
              </a:rPr>
              <a:t>必要になりやすい</a:t>
            </a: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648063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Deferred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それなりに光源</a:t>
            </a:r>
            <a:r>
              <a:rPr lang="en-US" altLang="ja-JP" b="1" dirty="0">
                <a:effectLst/>
                <a:latin typeface="HGPｺﾞｼｯｸE" panose="020B0900000000000000" pitchFamily="50" charset="-128"/>
                <a:ea typeface="HGPｺﾞｼｯｸE" panose="020B0900000000000000" pitchFamily="50" charset="-128"/>
              </a:rPr>
              <a:t>(</a:t>
            </a:r>
            <a:r>
              <a:rPr lang="ja-JP" altLang="en-US" b="1" dirty="0">
                <a:effectLst/>
                <a:latin typeface="HGPｺﾞｼｯｸE" panose="020B0900000000000000" pitchFamily="50" charset="-128"/>
                <a:ea typeface="HGPｺﾞｼｯｸE" panose="020B0900000000000000" pitchFamily="50" charset="-128"/>
              </a:rPr>
              <a:t>ポイントライト、</a:t>
            </a:r>
            <a:r>
              <a:rPr lang="ja-JP" altLang="en-US" b="1" dirty="0" smtClean="0">
                <a:effectLst/>
                <a:latin typeface="HGPｺﾞｼｯｸE" panose="020B0900000000000000" pitchFamily="50" charset="-128"/>
                <a:ea typeface="HGPｺﾞｼｯｸE" panose="020B0900000000000000" pitchFamily="50" charset="-128"/>
              </a:rPr>
              <a:t>スポットライト</a:t>
            </a:r>
            <a:r>
              <a:rPr lang="en-US" altLang="ja-JP" b="1" dirty="0" smtClean="0">
                <a:effectLst/>
                <a:latin typeface="HGPｺﾞｼｯｸE" panose="020B0900000000000000" pitchFamily="50" charset="-128"/>
                <a:ea typeface="HGPｺﾞｼｯｸE" panose="020B0900000000000000" pitchFamily="50" charset="-128"/>
              </a:rPr>
              <a:t>)</a:t>
            </a:r>
            <a:r>
              <a:rPr lang="ja-JP" altLang="en-US" b="1" dirty="0" smtClean="0">
                <a:effectLst/>
                <a:latin typeface="HGPｺﾞｼｯｸE" panose="020B0900000000000000" pitchFamily="50" charset="-128"/>
                <a:ea typeface="HGPｺﾞｼｯｸE" panose="020B0900000000000000" pitchFamily="50" charset="-128"/>
              </a:rPr>
              <a:t>が置ける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処理負荷がシーンの複雑度に依存しにくい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a:effectLst/>
                <a:latin typeface="HGPｺﾞｼｯｸE" panose="020B0900000000000000" pitchFamily="50" charset="-128"/>
                <a:ea typeface="HGPｺﾞｼｯｸE" panose="020B0900000000000000" pitchFamily="50" charset="-128"/>
              </a:rPr>
              <a:t>ScreenSpace</a:t>
            </a:r>
            <a:r>
              <a:rPr lang="ja-JP" altLang="en-US" b="1" dirty="0">
                <a:effectLst/>
                <a:latin typeface="HGPｺﾞｼｯｸE" panose="020B0900000000000000" pitchFamily="50" charset="-128"/>
                <a:ea typeface="HGPｺﾞｼｯｸE" panose="020B0900000000000000" pitchFamily="50" charset="-128"/>
              </a:rPr>
              <a:t>系の</a:t>
            </a:r>
            <a:r>
              <a:rPr lang="ja-JP" altLang="en-US" b="1" dirty="0" smtClean="0">
                <a:effectLst/>
                <a:latin typeface="HGPｺﾞｼｯｸE" panose="020B0900000000000000" pitchFamily="50" charset="-128"/>
                <a:ea typeface="HGPｺﾞｼｯｸE" panose="020B0900000000000000" pitchFamily="50" charset="-128"/>
              </a:rPr>
              <a:t>技術を使いやすい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MSAA</a:t>
            </a:r>
            <a:r>
              <a:rPr lang="ja-JP" altLang="en-US" b="1" dirty="0" smtClean="0">
                <a:effectLst/>
                <a:latin typeface="HGPｺﾞｼｯｸE" panose="020B0900000000000000" pitchFamily="50" charset="-128"/>
                <a:ea typeface="HGPｺﾞｼｯｸE" panose="020B0900000000000000" pitchFamily="50" charset="-128"/>
              </a:rPr>
              <a:t>の使用が</a:t>
            </a:r>
            <a:r>
              <a:rPr lang="ja-JP" altLang="en-US" b="1" dirty="0">
                <a:effectLst/>
                <a:latin typeface="HGPｺﾞｼｯｸE" panose="020B0900000000000000" pitchFamily="50" charset="-128"/>
                <a:ea typeface="HGPｺﾞｼｯｸE" panose="020B0900000000000000" pitchFamily="50" charset="-128"/>
              </a:rPr>
              <a:t>難しい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半透明に弱い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シェーダー自由度が低い</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298053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3795" y="2111118"/>
            <a:ext cx="10353762"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ただ、</a:t>
            </a:r>
            <a:r>
              <a:rPr lang="en-US" altLang="ja-JP" dirty="0" smtClean="0">
                <a:latin typeface="HGPｺﾞｼｯｸE" panose="020B0900000000000000" pitchFamily="50" charset="-128"/>
                <a:ea typeface="HGPｺﾞｼｯｸE" panose="020B0900000000000000" pitchFamily="50" charset="-128"/>
              </a:rPr>
              <a:t>PS3/Xbox 360</a:t>
            </a:r>
            <a:r>
              <a:rPr lang="ja-JP" altLang="en-US" dirty="0" smtClean="0">
                <a:latin typeface="HGPｺﾞｼｯｸE" panose="020B0900000000000000" pitchFamily="50" charset="-128"/>
                <a:ea typeface="HGPｺﾞｼｯｸE" panose="020B0900000000000000" pitchFamily="50" charset="-128"/>
              </a:rPr>
              <a:t>世代の話です</a:t>
            </a:r>
            <a:r>
              <a:rPr kumimoji="1" lang="en-US" altLang="ja-JP" dirty="0" smtClean="0">
                <a:latin typeface="HGPｺﾞｼｯｸE" panose="020B0900000000000000" pitchFamily="50" charset="-128"/>
                <a:ea typeface="HGPｺﾞｼｯｸE" panose="020B0900000000000000" pitchFamily="50" charset="-128"/>
              </a:rPr>
              <a:t/>
            </a:r>
            <a:br>
              <a:rPr kumimoji="1" lang="en-US" altLang="ja-JP" dirty="0" smtClean="0">
                <a:latin typeface="HGPｺﾞｼｯｸE" panose="020B0900000000000000" pitchFamily="50" charset="-128"/>
                <a:ea typeface="HGPｺﾞｼｯｸE" panose="020B0900000000000000" pitchFamily="50" charset="-128"/>
              </a:rPr>
            </a:br>
            <a:r>
              <a:rPr kumimoji="1" lang="ja-JP" altLang="en-US" dirty="0" smtClean="0">
                <a:latin typeface="HGPｺﾞｼｯｸE" panose="020B0900000000000000" pitchFamily="50" charset="-128"/>
                <a:ea typeface="HGPｺﾞｼｯｸE" panose="020B0900000000000000" pitchFamily="50" charset="-128"/>
              </a:rPr>
              <a:t>今世代では少し変わってきます</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388455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1293" y="2111118"/>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ライト数制限問題への対処</a:t>
            </a: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ライトカリング</a:t>
            </a: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について</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184762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HGPｺﾞｼｯｸE" panose="020B0900000000000000" pitchFamily="50" charset="-128"/>
                <a:ea typeface="HGPｺﾞｼｯｸE" panose="020B0900000000000000" pitchFamily="50" charset="-128"/>
              </a:rPr>
              <a:t>Tile-based Deferred Rendering</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画面をいくつかのタイルに分割し、それぞれのタイルに対してライトリストを生成し、</a:t>
            </a:r>
            <a:endParaRPr lang="en-US" altLang="ja-JP" dirty="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それを利用してライティングする事でライト計算を減らす事が出来る</a:t>
            </a:r>
            <a:endParaRPr lang="en-US" altLang="ja-JP" dirty="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ただし、ライト数が少ないと通常の</a:t>
            </a:r>
            <a:r>
              <a:rPr lang="en-US" altLang="ja-JP" b="1" dirty="0" smtClean="0">
                <a:effectLst/>
                <a:latin typeface="HGPｺﾞｼｯｸE" panose="020B0900000000000000" pitchFamily="50" charset="-128"/>
                <a:ea typeface="HGPｺﾞｼｯｸE" panose="020B0900000000000000" pitchFamily="50" charset="-128"/>
              </a:rPr>
              <a:t>Deferred</a:t>
            </a:r>
            <a:r>
              <a:rPr lang="ja-JP" altLang="en-US" b="1" dirty="0" smtClean="0">
                <a:effectLst/>
                <a:latin typeface="HGPｺﾞｼｯｸE" panose="020B0900000000000000" pitchFamily="50" charset="-128"/>
                <a:ea typeface="HGPｺﾞｼｯｸE" panose="020B0900000000000000" pitchFamily="50" charset="-128"/>
              </a:rPr>
              <a:t>の方が優勢なため、</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　ライト数が多いシーンでないと逆効果となる</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latin typeface="HGPｺﾞｼｯｸE" panose="020B0900000000000000" pitchFamily="50" charset="-128"/>
              <a:ea typeface="HGPｺﾞｼｯｸE" panose="020B0900000000000000"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470" y="3761824"/>
            <a:ext cx="4778583" cy="2700634"/>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184" y="3758918"/>
            <a:ext cx="4789127" cy="2703540"/>
          </a:xfrm>
          <a:prstGeom prst="rect">
            <a:avLst/>
          </a:prstGeom>
        </p:spPr>
      </p:pic>
    </p:spTree>
    <p:extLst>
      <p:ext uri="{BB962C8B-B14F-4D97-AF65-F5344CB8AC3E}">
        <p14:creationId xmlns:p14="http://schemas.microsoft.com/office/powerpoint/2010/main" val="35643381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latin typeface="HGPｺﾞｼｯｸE" panose="020B0900000000000000" pitchFamily="50" charset="-128"/>
                <a:ea typeface="HGPｺﾞｼｯｸE" panose="020B0900000000000000" pitchFamily="50" charset="-128"/>
              </a:rPr>
              <a:t>Forward+ Rendering(Tile-based Forward Rendering)</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en-US" altLang="ja-JP" dirty="0">
                <a:effectLst/>
                <a:latin typeface="HGPｺﾞｼｯｸE" panose="020B0900000000000000" pitchFamily="50" charset="-128"/>
                <a:ea typeface="HGPｺﾞｼｯｸE" panose="020B0900000000000000" pitchFamily="50" charset="-128"/>
              </a:rPr>
              <a:t>Z pre-pass</a:t>
            </a:r>
            <a:r>
              <a:rPr lang="ja-JP" altLang="en-US" dirty="0">
                <a:effectLst/>
                <a:latin typeface="HGPｺﾞｼｯｸE" panose="020B0900000000000000" pitchFamily="50" charset="-128"/>
                <a:ea typeface="HGPｺﾞｼｯｸE" panose="020B0900000000000000" pitchFamily="50" charset="-128"/>
              </a:rPr>
              <a:t>を行う事が</a:t>
            </a:r>
            <a:r>
              <a:rPr lang="ja-JP" altLang="en-US" dirty="0" smtClean="0">
                <a:effectLst/>
                <a:latin typeface="HGPｺﾞｼｯｸE" panose="020B0900000000000000" pitchFamily="50" charset="-128"/>
                <a:ea typeface="HGPｺﾞｼｯｸE" panose="020B0900000000000000" pitchFamily="50" charset="-128"/>
              </a:rPr>
              <a:t>前提</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処理の流れは</a:t>
            </a:r>
            <a:r>
              <a:rPr lang="en-US" altLang="ja-JP" b="1" dirty="0" smtClean="0">
                <a:effectLst/>
                <a:latin typeface="HGPｺﾞｼｯｸE" panose="020B0900000000000000" pitchFamily="50" charset="-128"/>
                <a:ea typeface="HGPｺﾞｼｯｸE" panose="020B0900000000000000" pitchFamily="50" charset="-128"/>
              </a:rPr>
              <a:t>TBDR</a:t>
            </a:r>
            <a:r>
              <a:rPr lang="ja-JP" altLang="en-US" b="1" dirty="0" smtClean="0">
                <a:effectLst/>
                <a:latin typeface="HGPｺﾞｼｯｸE" panose="020B0900000000000000" pitchFamily="50" charset="-128"/>
                <a:ea typeface="HGPｺﾞｼｯｸE" panose="020B0900000000000000" pitchFamily="50" charset="-128"/>
              </a:rPr>
              <a:t>と似て</a:t>
            </a:r>
            <a:r>
              <a:rPr lang="ja-JP" altLang="en-US" b="1" dirty="0">
                <a:effectLst/>
                <a:latin typeface="HGPｺﾞｼｯｸE" panose="020B0900000000000000" pitchFamily="50" charset="-128"/>
                <a:ea typeface="HGPｺﾞｼｯｸE" panose="020B0900000000000000" pitchFamily="50" charset="-128"/>
              </a:rPr>
              <a:t>おり</a:t>
            </a:r>
            <a:r>
              <a:rPr lang="ja-JP" altLang="en-US" b="1" dirty="0" smtClean="0">
                <a:effectLst/>
                <a:latin typeface="HGPｺﾞｼｯｸE" panose="020B0900000000000000" pitchFamily="50" charset="-128"/>
                <a:ea typeface="HGPｺﾞｼｯｸE" panose="020B0900000000000000" pitchFamily="50" charset="-128"/>
              </a:rPr>
              <a:t>、タイルごとにライトリストを生成してライト計算する</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この</a:t>
            </a:r>
            <a:r>
              <a:rPr lang="ja-JP" altLang="en-US" b="1" dirty="0">
                <a:effectLst/>
                <a:latin typeface="HGPｺﾞｼｯｸE" panose="020B0900000000000000" pitchFamily="50" charset="-128"/>
                <a:ea typeface="HGPｺﾞｼｯｸE" panose="020B0900000000000000" pitchFamily="50" charset="-128"/>
              </a:rPr>
              <a:t>手法によって</a:t>
            </a:r>
            <a:r>
              <a:rPr lang="en-US" altLang="ja-JP" b="1" dirty="0">
                <a:effectLst/>
                <a:latin typeface="HGPｺﾞｼｯｸE" panose="020B0900000000000000" pitchFamily="50" charset="-128"/>
                <a:ea typeface="HGPｺﾞｼｯｸE" panose="020B0900000000000000" pitchFamily="50" charset="-128"/>
              </a:rPr>
              <a:t>Forward</a:t>
            </a:r>
            <a:r>
              <a:rPr lang="ja-JP" altLang="en-US" b="1" dirty="0">
                <a:effectLst/>
                <a:latin typeface="HGPｺﾞｼｯｸE" panose="020B0900000000000000" pitchFamily="50" charset="-128"/>
                <a:ea typeface="HGPｺﾞｼｯｸE" panose="020B0900000000000000" pitchFamily="50" charset="-128"/>
              </a:rPr>
              <a:t>のライト制限はかなり軽減</a:t>
            </a:r>
            <a:r>
              <a:rPr lang="ja-JP" altLang="en-US" b="1" dirty="0" smtClean="0">
                <a:effectLst/>
                <a:latin typeface="HGPｺﾞｼｯｸE" panose="020B0900000000000000" pitchFamily="50" charset="-128"/>
                <a:ea typeface="HGPｺﾞｼｯｸE" panose="020B0900000000000000" pitchFamily="50" charset="-128"/>
              </a:rPr>
              <a:t>できる</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タイルごとに深度差が大きい時はパフォーマンスが悪くなる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対処法として奥行き方向を考慮した</a:t>
            </a:r>
            <a:r>
              <a:rPr lang="en-US" altLang="ja-JP" b="1" dirty="0" smtClean="0">
                <a:effectLst/>
                <a:latin typeface="HGPｺﾞｼｯｸE" panose="020B0900000000000000" pitchFamily="50" charset="-128"/>
                <a:ea typeface="HGPｺﾞｼｯｸE" panose="020B0900000000000000" pitchFamily="50" charset="-128"/>
              </a:rPr>
              <a:t>2.5D</a:t>
            </a:r>
            <a:r>
              <a:rPr lang="ja-JP" altLang="en-US" b="1" dirty="0" smtClean="0">
                <a:effectLst/>
                <a:latin typeface="HGPｺﾞｼｯｸE" panose="020B0900000000000000" pitchFamily="50" charset="-128"/>
                <a:ea typeface="HGPｺﾞｼｯｸE" panose="020B0900000000000000" pitchFamily="50" charset="-128"/>
              </a:rPr>
              <a:t>カリング</a:t>
            </a:r>
            <a:r>
              <a:rPr lang="en-US" altLang="ja-JP" b="1" dirty="0" smtClean="0">
                <a:effectLst/>
                <a:latin typeface="HGPｺﾞｼｯｸE" panose="020B0900000000000000" pitchFamily="50" charset="-128"/>
                <a:ea typeface="HGPｺﾞｼｯｸE" panose="020B0900000000000000" pitchFamily="50" charset="-128"/>
              </a:rPr>
              <a:t>(Forward++?)</a:t>
            </a:r>
            <a:r>
              <a:rPr lang="ja-JP" altLang="en-US" b="1" dirty="0" smtClean="0">
                <a:effectLst/>
                <a:latin typeface="HGPｺﾞｼｯｸE" panose="020B0900000000000000" pitchFamily="50" charset="-128"/>
                <a:ea typeface="HGPｺﾞｼｯｸE" panose="020B0900000000000000" pitchFamily="50" charset="-128"/>
              </a:rPr>
              <a:t>というものが存在する</a:t>
            </a: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dirty="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dirty="0" smtClean="0">
              <a:latin typeface="HGPｺﾞｼｯｸE" panose="020B0900000000000000" pitchFamily="50" charset="-128"/>
              <a:ea typeface="HGPｺﾞｼｯｸE" panose="020B0900000000000000" pitchFamily="50" charset="-128"/>
            </a:endParaRPr>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271" y="4107851"/>
            <a:ext cx="3245350" cy="2356360"/>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3603" y="4107851"/>
            <a:ext cx="3654694" cy="2084289"/>
          </a:xfrm>
          <a:prstGeom prst="rect">
            <a:avLst/>
          </a:prstGeom>
        </p:spPr>
      </p:pic>
    </p:spTree>
    <p:extLst>
      <p:ext uri="{BB962C8B-B14F-4D97-AF65-F5344CB8AC3E}">
        <p14:creationId xmlns:p14="http://schemas.microsoft.com/office/powerpoint/2010/main" val="7446411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HGPｺﾞｼｯｸE" panose="020B0900000000000000" pitchFamily="50" charset="-128"/>
                <a:ea typeface="HGPｺﾞｼｯｸE" panose="020B0900000000000000" pitchFamily="50" charset="-128"/>
              </a:rPr>
              <a:t>Clustered Deferred/Forward Shading</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Tile-based</a:t>
            </a:r>
            <a:r>
              <a:rPr lang="ja-JP" altLang="en-US" dirty="0" smtClean="0">
                <a:latin typeface="HGPｺﾞｼｯｸE" panose="020B0900000000000000" pitchFamily="50" charset="-128"/>
                <a:ea typeface="HGPｺﾞｼｯｸE" panose="020B0900000000000000" pitchFamily="50" charset="-128"/>
              </a:rPr>
              <a:t>な技術ではタイルという単位だったが、</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smtClean="0">
                <a:latin typeface="HGPｺﾞｼｯｸE" panose="020B0900000000000000" pitchFamily="50" charset="-128"/>
                <a:ea typeface="HGPｺﾞｼｯｸE" panose="020B0900000000000000" pitchFamily="50" charset="-128"/>
              </a:rPr>
              <a:t>　　奥行き方向も考慮に入れたクラスタという単位でライトカリングを行う</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Tile-based</a:t>
            </a:r>
            <a:r>
              <a:rPr lang="ja-JP" altLang="en-US" dirty="0" smtClean="0">
                <a:latin typeface="HGPｺﾞｼｯｸE" panose="020B0900000000000000" pitchFamily="50" charset="-128"/>
                <a:ea typeface="HGPｺﾞｼｯｸE" panose="020B0900000000000000" pitchFamily="50" charset="-128"/>
              </a:rPr>
              <a:t>な技術の弱点であった、深度差の大きいシーンに対応できる</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Forward</a:t>
            </a:r>
            <a:r>
              <a:rPr lang="ja-JP" altLang="en-US" dirty="0" err="1" smtClean="0">
                <a:latin typeface="HGPｺﾞｼｯｸE" panose="020B0900000000000000" pitchFamily="50" charset="-128"/>
                <a:ea typeface="HGPｺﾞｼｯｸE" panose="020B0900000000000000" pitchFamily="50" charset="-128"/>
              </a:rPr>
              <a:t>、</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両方ともに適用が可能</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kumimoji="1" lang="ja-JP" altLang="en-US" dirty="0" smtClean="0">
                <a:latin typeface="HGPｺﾞｼｯｸE" panose="020B0900000000000000" pitchFamily="50" charset="-128"/>
                <a:ea typeface="HGPｺﾞｼｯｸE" panose="020B0900000000000000" pitchFamily="50" charset="-128"/>
              </a:rPr>
              <a:t>資料によれば、リアルタイムで</a:t>
            </a:r>
            <a:r>
              <a:rPr lang="ja-JP" altLang="en-US" dirty="0" smtClean="0">
                <a:latin typeface="HGPｺﾞｼｯｸE" panose="020B0900000000000000" pitchFamily="50" charset="-128"/>
                <a:ea typeface="HGPｺﾞｼｯｸE" panose="020B0900000000000000" pitchFamily="50" charset="-128"/>
              </a:rPr>
              <a:t>最大</a:t>
            </a:r>
            <a:r>
              <a:rPr lang="en-US" altLang="ja-JP" dirty="0" smtClean="0">
                <a:latin typeface="HGPｺﾞｼｯｸE" panose="020B0900000000000000" pitchFamily="50" charset="-128"/>
                <a:ea typeface="HGPｺﾞｼｯｸE" panose="020B0900000000000000" pitchFamily="50" charset="-128"/>
              </a:rPr>
              <a:t>100</a:t>
            </a:r>
            <a:r>
              <a:rPr lang="ja-JP" altLang="en-US" dirty="0" smtClean="0">
                <a:latin typeface="HGPｺﾞｼｯｸE" panose="020B0900000000000000" pitchFamily="50" charset="-128"/>
                <a:ea typeface="HGPｺﾞｼｯｸE" panose="020B0900000000000000" pitchFamily="50" charset="-128"/>
              </a:rPr>
              <a:t>万光源だとか</a:t>
            </a:r>
            <a:endParaRPr lang="en-US" altLang="ja-JP" dirty="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実際はそんな置けないかと・・・</a:t>
            </a:r>
            <a:endParaRPr kumimoji="1" lang="ja-JP" altLang="en-US" dirty="0">
              <a:latin typeface="HGPｺﾞｼｯｸE" panose="020B0900000000000000" pitchFamily="50" charset="-128"/>
              <a:ea typeface="HGPｺﾞｼｯｸE" panose="020B09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241" y="4450461"/>
            <a:ext cx="3505720" cy="1844771"/>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580" y="4450461"/>
            <a:ext cx="4213860" cy="1836039"/>
          </a:xfrm>
          <a:prstGeom prst="rect">
            <a:avLst/>
          </a:prstGeom>
        </p:spPr>
      </p:pic>
    </p:spTree>
    <p:extLst>
      <p:ext uri="{BB962C8B-B14F-4D97-AF65-F5344CB8AC3E}">
        <p14:creationId xmlns:p14="http://schemas.microsoft.com/office/powerpoint/2010/main" val="634670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latin typeface="HGPｺﾞｼｯｸE" panose="020B0900000000000000" pitchFamily="50" charset="-128"/>
                <a:ea typeface="HGPｺﾞｼｯｸE" panose="020B0900000000000000" pitchFamily="50" charset="-128"/>
              </a:rPr>
              <a:t>Forward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デメリット（修正）</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913795" y="1732449"/>
            <a:ext cx="10353762" cy="4559169"/>
          </a:xfrm>
        </p:spPr>
        <p:txBody>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MSAA</a:t>
            </a:r>
            <a:r>
              <a:rPr lang="ja-JP" altLang="en-US" b="1" dirty="0" smtClean="0">
                <a:effectLst/>
                <a:latin typeface="HGPｺﾞｼｯｸE" panose="020B0900000000000000" pitchFamily="50" charset="-128"/>
                <a:ea typeface="HGPｺﾞｼｯｸE" panose="020B0900000000000000" pitchFamily="50" charset="-128"/>
              </a:rPr>
              <a:t>が使用できる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半透明に対応できる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シェーダー自由度が高い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strike="sngStrike" dirty="0" smtClean="0">
                <a:effectLst/>
                <a:latin typeface="HGPｺﾞｼｯｸE" panose="020B0900000000000000" pitchFamily="50" charset="-128"/>
                <a:ea typeface="HGPｺﾞｼｯｸE" panose="020B0900000000000000" pitchFamily="50" charset="-128"/>
              </a:rPr>
              <a:t>- </a:t>
            </a:r>
            <a:r>
              <a:rPr lang="ja-JP" altLang="en-US" b="1" strike="sngStrike" dirty="0" smtClean="0">
                <a:effectLst/>
                <a:latin typeface="HGPｺﾞｼｯｸE" panose="020B0900000000000000" pitchFamily="50" charset="-128"/>
                <a:ea typeface="HGPｺﾞｼｯｸE" panose="020B0900000000000000" pitchFamily="50" charset="-128"/>
              </a:rPr>
              <a:t>たくさん光源</a:t>
            </a:r>
            <a:r>
              <a:rPr lang="en-US" altLang="ja-JP" b="1" strike="sngStrike" dirty="0" smtClean="0">
                <a:effectLst/>
                <a:latin typeface="HGPｺﾞｼｯｸE" panose="020B0900000000000000" pitchFamily="50" charset="-128"/>
                <a:ea typeface="HGPｺﾞｼｯｸE" panose="020B0900000000000000" pitchFamily="50" charset="-128"/>
              </a:rPr>
              <a:t>(</a:t>
            </a:r>
            <a:r>
              <a:rPr lang="ja-JP" altLang="en-US" b="1" strike="sngStrike" dirty="0" smtClean="0">
                <a:effectLst/>
                <a:latin typeface="HGPｺﾞｼｯｸE" panose="020B0900000000000000" pitchFamily="50" charset="-128"/>
                <a:ea typeface="HGPｺﾞｼｯｸE" panose="020B0900000000000000" pitchFamily="50" charset="-128"/>
              </a:rPr>
              <a:t>ポイントライト、スポットライト</a:t>
            </a:r>
            <a:r>
              <a:rPr lang="en-US" altLang="ja-JP" b="1" strike="sngStrike" dirty="0" smtClean="0">
                <a:effectLst/>
                <a:latin typeface="HGPｺﾞｼｯｸE" panose="020B0900000000000000" pitchFamily="50" charset="-128"/>
                <a:ea typeface="HGPｺﾞｼｯｸE" panose="020B0900000000000000" pitchFamily="50" charset="-128"/>
              </a:rPr>
              <a:t>)</a:t>
            </a:r>
            <a:r>
              <a:rPr lang="ja-JP" altLang="en-US" b="1" strike="sngStrike" dirty="0" smtClean="0">
                <a:effectLst/>
                <a:latin typeface="HGPｺﾞｼｯｸE" panose="020B0900000000000000" pitchFamily="50" charset="-128"/>
                <a:ea typeface="HGPｺﾞｼｯｸE" panose="020B0900000000000000" pitchFamily="50" charset="-128"/>
              </a:rPr>
              <a:t>が置けない</a:t>
            </a:r>
            <a:r>
              <a:rPr lang="ja-JP" altLang="en-US" b="1" dirty="0" smtClean="0">
                <a:effectLst/>
                <a:latin typeface="HGPｺﾞｼｯｸE" panose="020B0900000000000000" pitchFamily="50" charset="-128"/>
                <a:ea typeface="HGPｺﾞｼｯｸE" panose="020B0900000000000000" pitchFamily="50" charset="-128"/>
              </a:rPr>
              <a:t>　←　</a:t>
            </a:r>
            <a:r>
              <a:rPr lang="ja-JP" altLang="en-US" b="1" dirty="0">
                <a:solidFill>
                  <a:srgbClr val="FF0000"/>
                </a:solidFill>
                <a:effectLst/>
                <a:latin typeface="HGPｺﾞｼｯｸE" panose="020B0900000000000000" pitchFamily="50" charset="-128"/>
                <a:ea typeface="HGPｺﾞｼｯｸE" panose="020B0900000000000000" pitchFamily="50" charset="-128"/>
              </a:rPr>
              <a:t>修正</a:t>
            </a:r>
            <a:endParaRPr lang="en-US" altLang="ja-JP" b="1" dirty="0" smtClean="0">
              <a:solidFill>
                <a:srgbClr val="FF0000"/>
              </a:solidFill>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処理負荷がシーンの複雑度に依存する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smtClean="0">
                <a:effectLst/>
                <a:latin typeface="HGPｺﾞｼｯｸE" panose="020B0900000000000000" pitchFamily="50" charset="-128"/>
                <a:ea typeface="HGPｺﾞｼｯｸE" panose="020B0900000000000000" pitchFamily="50" charset="-128"/>
              </a:rPr>
              <a:t>ScreenSpace</a:t>
            </a:r>
            <a:r>
              <a:rPr lang="ja-JP" altLang="en-US" b="1" dirty="0" smtClean="0">
                <a:effectLst/>
                <a:latin typeface="HGPｺﾞｼｯｸE" panose="020B0900000000000000" pitchFamily="50" charset="-128"/>
                <a:ea typeface="HGPｺﾞｼｯｸE" panose="020B0900000000000000" pitchFamily="50" charset="-128"/>
              </a:rPr>
              <a:t>系の技術が使いづらい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dirty="0">
                <a:effectLst/>
                <a:latin typeface="HGPｺﾞｼｯｸE" panose="020B0900000000000000" pitchFamily="50" charset="-128"/>
                <a:ea typeface="HGPｺﾞｼｯｸE" panose="020B0900000000000000" pitchFamily="50" charset="-128"/>
              </a:rPr>
              <a:t>Z pre-pass</a:t>
            </a:r>
            <a:r>
              <a:rPr lang="ja-JP" altLang="en-US" dirty="0">
                <a:effectLst/>
                <a:latin typeface="HGPｺﾞｼｯｸE" panose="020B0900000000000000" pitchFamily="50" charset="-128"/>
                <a:ea typeface="HGPｺﾞｼｯｸE" panose="020B0900000000000000" pitchFamily="50" charset="-128"/>
              </a:rPr>
              <a:t>が必要になりやすい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3495683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latin typeface="HGPｺﾞｼｯｸE" panose="020B0900000000000000" pitchFamily="50" charset="-128"/>
                <a:ea typeface="HGPｺﾞｼｯｸE" panose="020B0900000000000000" pitchFamily="50" charset="-128"/>
              </a:rPr>
              <a:t>Deferred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デメリット（修正）</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strike="sngStrike" dirty="0" smtClean="0">
                <a:effectLst/>
                <a:latin typeface="HGPｺﾞｼｯｸE" panose="020B0900000000000000" pitchFamily="50" charset="-128"/>
                <a:ea typeface="HGPｺﾞｼｯｸE" panose="020B0900000000000000" pitchFamily="50" charset="-128"/>
              </a:rPr>
              <a:t>- </a:t>
            </a:r>
            <a:r>
              <a:rPr lang="ja-JP" altLang="en-US" b="1" strike="sngStrike" dirty="0" smtClean="0">
                <a:effectLst/>
                <a:latin typeface="HGPｺﾞｼｯｸE" panose="020B0900000000000000" pitchFamily="50" charset="-128"/>
                <a:ea typeface="HGPｺﾞｼｯｸE" panose="020B0900000000000000" pitchFamily="50" charset="-128"/>
              </a:rPr>
              <a:t>それなりに光源</a:t>
            </a:r>
            <a:r>
              <a:rPr lang="en-US" altLang="ja-JP" b="1" strike="sngStrike" dirty="0">
                <a:effectLst/>
                <a:latin typeface="HGPｺﾞｼｯｸE" panose="020B0900000000000000" pitchFamily="50" charset="-128"/>
                <a:ea typeface="HGPｺﾞｼｯｸE" panose="020B0900000000000000" pitchFamily="50" charset="-128"/>
              </a:rPr>
              <a:t>(</a:t>
            </a:r>
            <a:r>
              <a:rPr lang="ja-JP" altLang="en-US" b="1" strike="sngStrike" dirty="0">
                <a:effectLst/>
                <a:latin typeface="HGPｺﾞｼｯｸE" panose="020B0900000000000000" pitchFamily="50" charset="-128"/>
                <a:ea typeface="HGPｺﾞｼｯｸE" panose="020B0900000000000000" pitchFamily="50" charset="-128"/>
              </a:rPr>
              <a:t>ポイントライト、</a:t>
            </a:r>
            <a:r>
              <a:rPr lang="ja-JP" altLang="en-US" b="1" strike="sngStrike" dirty="0" smtClean="0">
                <a:effectLst/>
                <a:latin typeface="HGPｺﾞｼｯｸE" panose="020B0900000000000000" pitchFamily="50" charset="-128"/>
                <a:ea typeface="HGPｺﾞｼｯｸE" panose="020B0900000000000000" pitchFamily="50" charset="-128"/>
              </a:rPr>
              <a:t>スポットライト</a:t>
            </a:r>
            <a:r>
              <a:rPr lang="en-US" altLang="ja-JP" b="1" strike="sngStrike" dirty="0" smtClean="0">
                <a:effectLst/>
                <a:latin typeface="HGPｺﾞｼｯｸE" panose="020B0900000000000000" pitchFamily="50" charset="-128"/>
                <a:ea typeface="HGPｺﾞｼｯｸE" panose="020B0900000000000000" pitchFamily="50" charset="-128"/>
              </a:rPr>
              <a:t>)</a:t>
            </a:r>
            <a:r>
              <a:rPr lang="ja-JP" altLang="en-US" b="1" strike="sngStrike" dirty="0" smtClean="0">
                <a:effectLst/>
                <a:latin typeface="HGPｺﾞｼｯｸE" panose="020B0900000000000000" pitchFamily="50" charset="-128"/>
                <a:ea typeface="HGPｺﾞｼｯｸE" panose="020B0900000000000000" pitchFamily="50" charset="-128"/>
              </a:rPr>
              <a:t>が置ける</a:t>
            </a:r>
            <a:r>
              <a:rPr lang="ja-JP" altLang="en-US" b="1" dirty="0">
                <a:effectLst/>
                <a:latin typeface="HGPｺﾞｼｯｸE" panose="020B0900000000000000" pitchFamily="50" charset="-128"/>
                <a:ea typeface="HGPｺﾞｼｯｸE" panose="020B0900000000000000" pitchFamily="50" charset="-128"/>
              </a:rPr>
              <a:t>　←　</a:t>
            </a:r>
            <a:r>
              <a:rPr lang="ja-JP" altLang="en-US" b="1" dirty="0">
                <a:solidFill>
                  <a:srgbClr val="FF0000"/>
                </a:solidFill>
                <a:effectLst/>
                <a:latin typeface="HGPｺﾞｼｯｸE" panose="020B0900000000000000" pitchFamily="50" charset="-128"/>
                <a:ea typeface="HGPｺﾞｼｯｸE" panose="020B0900000000000000" pitchFamily="50" charset="-128"/>
              </a:rPr>
              <a:t>修正</a:t>
            </a:r>
            <a:endParaRPr lang="en-US" altLang="ja-JP" b="1" strike="sngStrike"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処理負荷がシーンの複雑度に依存しにくい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a:effectLst/>
                <a:latin typeface="HGPｺﾞｼｯｸE" panose="020B0900000000000000" pitchFamily="50" charset="-128"/>
                <a:ea typeface="HGPｺﾞｼｯｸE" panose="020B0900000000000000" pitchFamily="50" charset="-128"/>
              </a:rPr>
              <a:t>ScreenSpace</a:t>
            </a:r>
            <a:r>
              <a:rPr lang="ja-JP" altLang="en-US" b="1" dirty="0">
                <a:effectLst/>
                <a:latin typeface="HGPｺﾞｼｯｸE" panose="020B0900000000000000" pitchFamily="50" charset="-128"/>
                <a:ea typeface="HGPｺﾞｼｯｸE" panose="020B0900000000000000" pitchFamily="50" charset="-128"/>
              </a:rPr>
              <a:t>系の</a:t>
            </a:r>
            <a:r>
              <a:rPr lang="ja-JP" altLang="en-US" b="1" dirty="0" smtClean="0">
                <a:effectLst/>
                <a:latin typeface="HGPｺﾞｼｯｸE" panose="020B0900000000000000" pitchFamily="50" charset="-128"/>
                <a:ea typeface="HGPｺﾞｼｯｸE" panose="020B0900000000000000" pitchFamily="50" charset="-128"/>
              </a:rPr>
              <a:t>技術を使いやすい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MSAA</a:t>
            </a:r>
            <a:r>
              <a:rPr lang="ja-JP" altLang="en-US" b="1" dirty="0" smtClean="0">
                <a:effectLst/>
                <a:latin typeface="HGPｺﾞｼｯｸE" panose="020B0900000000000000" pitchFamily="50" charset="-128"/>
                <a:ea typeface="HGPｺﾞｼｯｸE" panose="020B0900000000000000" pitchFamily="50" charset="-128"/>
              </a:rPr>
              <a:t>の使用が</a:t>
            </a:r>
            <a:r>
              <a:rPr lang="ja-JP" altLang="en-US" b="1" dirty="0">
                <a:effectLst/>
                <a:latin typeface="HGPｺﾞｼｯｸE" panose="020B0900000000000000" pitchFamily="50" charset="-128"/>
                <a:ea typeface="HGPｺﾞｼｯｸE" panose="020B0900000000000000" pitchFamily="50" charset="-128"/>
              </a:rPr>
              <a:t>難しい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半透明に弱い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シェーダー自由度が低い</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87327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1293" y="2017114"/>
            <a:ext cx="11267557" cy="2700163"/>
          </a:xfrm>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２．採用例</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422046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はじめに</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670648" y="1732449"/>
            <a:ext cx="10840055" cy="4058751"/>
          </a:xfrm>
        </p:spPr>
        <p:txBody>
          <a:bodyPr>
            <a:normAutofit/>
          </a:bodyPr>
          <a:lstStyle/>
          <a:p>
            <a:pPr>
              <a:buFont typeface="Wingdings" panose="05000000000000000000" pitchFamily="2" charset="2"/>
              <a:buChar char="l"/>
            </a:pPr>
            <a:r>
              <a:rPr lang="ja-JP" altLang="en-US" sz="2800" dirty="0" smtClean="0">
                <a:effectLst/>
                <a:latin typeface="HGPｺﾞｼｯｸE" panose="020B0900000000000000" pitchFamily="50" charset="-128"/>
                <a:ea typeface="HGPｺﾞｼｯｸE" panose="020B0900000000000000" pitchFamily="50" charset="-128"/>
              </a:rPr>
              <a:t>このスライドでは以下のように名称を省略する事があります。</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smtClean="0">
                <a:effectLst/>
                <a:latin typeface="HGPｺﾞｼｯｸE" panose="020B0900000000000000" pitchFamily="50" charset="-128"/>
                <a:ea typeface="HGPｺﾞｼｯｸE" panose="020B0900000000000000" pitchFamily="50" charset="-128"/>
              </a:rPr>
              <a:t>　「</a:t>
            </a:r>
            <a:r>
              <a:rPr lang="en-US" altLang="ja-JP" sz="2800" dirty="0" smtClean="0">
                <a:effectLst/>
                <a:latin typeface="HGPｺﾞｼｯｸE" panose="020B0900000000000000" pitchFamily="50" charset="-128"/>
                <a:ea typeface="HGPｺﾞｼｯｸE" panose="020B0900000000000000" pitchFamily="50" charset="-128"/>
              </a:rPr>
              <a:t>Forward Rendering</a:t>
            </a:r>
            <a:r>
              <a:rPr lang="ja-JP" altLang="en-US" sz="2800" dirty="0" smtClean="0">
                <a:effectLst/>
                <a:latin typeface="HGPｺﾞｼｯｸE" panose="020B0900000000000000" pitchFamily="50" charset="-128"/>
                <a:ea typeface="HGPｺﾞｼｯｸE" panose="020B0900000000000000" pitchFamily="50" charset="-128"/>
              </a:rPr>
              <a:t>」 → 「</a:t>
            </a:r>
            <a:r>
              <a:rPr lang="en-US" altLang="ja-JP" sz="2800" dirty="0" smtClean="0">
                <a:effectLst/>
                <a:latin typeface="HGPｺﾞｼｯｸE" panose="020B0900000000000000" pitchFamily="50" charset="-128"/>
                <a:ea typeface="HGPｺﾞｼｯｸE" panose="020B0900000000000000" pitchFamily="50" charset="-128"/>
              </a:rPr>
              <a:t>Forward</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a:t>
            </a:r>
            <a:r>
              <a:rPr lang="en-US" altLang="ja-JP" sz="2800" dirty="0">
                <a:effectLst/>
                <a:latin typeface="HGPｺﾞｼｯｸE" panose="020B0900000000000000" pitchFamily="50" charset="-128"/>
                <a:ea typeface="HGPｺﾞｼｯｸE" panose="020B0900000000000000" pitchFamily="50" charset="-128"/>
              </a:rPr>
              <a:t>Deferred Rendering</a:t>
            </a:r>
            <a:r>
              <a:rPr lang="ja-JP" altLang="en-US" sz="2800" dirty="0" smtClean="0">
                <a:effectLst/>
                <a:latin typeface="HGPｺﾞｼｯｸE" panose="020B0900000000000000" pitchFamily="50" charset="-128"/>
                <a:ea typeface="HGPｺﾞｼｯｸE" panose="020B0900000000000000" pitchFamily="50" charset="-128"/>
              </a:rPr>
              <a:t>」</a:t>
            </a: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 「</a:t>
            </a:r>
            <a:r>
              <a:rPr lang="en-US" altLang="ja-JP" sz="2800" dirty="0">
                <a:effectLst/>
                <a:latin typeface="HGPｺﾞｼｯｸE" panose="020B0900000000000000" pitchFamily="50" charset="-128"/>
                <a:ea typeface="HGPｺﾞｼｯｸE" panose="020B0900000000000000" pitchFamily="50" charset="-128"/>
              </a:rPr>
              <a:t>Deferred</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en-US" altLang="ja-JP" sz="2800" dirty="0">
                <a:effectLst/>
                <a:latin typeface="HGPｺﾞｼｯｸE" panose="020B0900000000000000" pitchFamily="50" charset="-128"/>
                <a:ea typeface="HGPｺﾞｼｯｸE" panose="020B0900000000000000" pitchFamily="50" charset="-128"/>
              </a:rPr>
              <a:t>Tile-based </a:t>
            </a:r>
            <a:r>
              <a:rPr lang="en-US" altLang="ja-JP" sz="2800" dirty="0" smtClean="0">
                <a:effectLst/>
                <a:latin typeface="HGPｺﾞｼｯｸE" panose="020B0900000000000000" pitchFamily="50" charset="-128"/>
                <a:ea typeface="HGPｺﾞｼｯｸE" panose="020B0900000000000000" pitchFamily="50" charset="-128"/>
              </a:rPr>
              <a:t>Forward </a:t>
            </a:r>
            <a:r>
              <a:rPr lang="en-US" altLang="ja-JP" sz="2800" dirty="0">
                <a:effectLst/>
                <a:latin typeface="HGPｺﾞｼｯｸE" panose="020B0900000000000000" pitchFamily="50" charset="-128"/>
                <a:ea typeface="HGPｺﾞｼｯｸE" panose="020B0900000000000000" pitchFamily="50" charset="-128"/>
              </a:rPr>
              <a:t>Rendering</a:t>
            </a:r>
            <a:r>
              <a:rPr lang="ja-JP" altLang="en-US" sz="2800" dirty="0">
                <a:effectLst/>
                <a:latin typeface="HGPｺﾞｼｯｸE" panose="020B0900000000000000" pitchFamily="50" charset="-128"/>
                <a:ea typeface="HGPｺﾞｼｯｸE" panose="020B0900000000000000" pitchFamily="50" charset="-128"/>
              </a:rPr>
              <a:t>」 → 「</a:t>
            </a:r>
            <a:r>
              <a:rPr lang="en-US" altLang="ja-JP" sz="2800" dirty="0" smtClean="0">
                <a:effectLst/>
                <a:latin typeface="HGPｺﾞｼｯｸE" panose="020B0900000000000000" pitchFamily="50" charset="-128"/>
                <a:ea typeface="HGPｺﾞｼｯｸE" panose="020B0900000000000000" pitchFamily="50" charset="-128"/>
              </a:rPr>
              <a:t>TBFR</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a:t>
            </a:r>
            <a:r>
              <a:rPr lang="en-US" altLang="ja-JP" sz="2800" dirty="0" smtClean="0">
                <a:effectLst/>
                <a:latin typeface="HGPｺﾞｼｯｸE" panose="020B0900000000000000" pitchFamily="50" charset="-128"/>
                <a:ea typeface="HGPｺﾞｼｯｸE" panose="020B0900000000000000" pitchFamily="50" charset="-128"/>
              </a:rPr>
              <a:t>Tile-based Deferred Rendering</a:t>
            </a:r>
            <a:r>
              <a:rPr lang="ja-JP" altLang="en-US" sz="2800" dirty="0" smtClean="0">
                <a:effectLst/>
                <a:latin typeface="HGPｺﾞｼｯｸE" panose="020B0900000000000000" pitchFamily="50" charset="-128"/>
                <a:ea typeface="HGPｺﾞｼｯｸE" panose="020B0900000000000000" pitchFamily="50" charset="-128"/>
              </a:rPr>
              <a:t>」 → 「</a:t>
            </a:r>
            <a:r>
              <a:rPr lang="en-US" altLang="ja-JP" sz="2800" dirty="0" smtClean="0">
                <a:effectLst/>
                <a:latin typeface="HGPｺﾞｼｯｸE" panose="020B0900000000000000" pitchFamily="50" charset="-128"/>
                <a:ea typeface="HGPｺﾞｼｯｸE" panose="020B0900000000000000" pitchFamily="50" charset="-128"/>
              </a:rPr>
              <a:t>TBDR</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sz="2800" dirty="0">
                <a:effectLst/>
                <a:latin typeface="HGPｺﾞｼｯｸE" panose="020B0900000000000000" pitchFamily="50" charset="-128"/>
                <a:ea typeface="HGPｺﾞｼｯｸE" panose="020B0900000000000000" pitchFamily="50" charset="-128"/>
              </a:rPr>
              <a:t>今回</a:t>
            </a:r>
            <a:r>
              <a:rPr lang="ja-JP" altLang="en-US" sz="2800" dirty="0" smtClean="0">
                <a:effectLst/>
                <a:latin typeface="HGPｺﾞｼｯｸE" panose="020B0900000000000000" pitchFamily="50" charset="-128"/>
                <a:ea typeface="HGPｺﾞｼｯｸE" panose="020B0900000000000000" pitchFamily="50" charset="-128"/>
              </a:rPr>
              <a:t>はハイエンド</a:t>
            </a:r>
            <a:r>
              <a:rPr lang="en-US" altLang="ja-JP" sz="2800" dirty="0" smtClean="0">
                <a:effectLst/>
                <a:latin typeface="HGPｺﾞｼｯｸE" panose="020B0900000000000000" pitchFamily="50" charset="-128"/>
                <a:ea typeface="HGPｺﾞｼｯｸE" panose="020B0900000000000000" pitchFamily="50" charset="-128"/>
              </a:rPr>
              <a:t>(PS4/Xbox One/Steam)</a:t>
            </a:r>
            <a:r>
              <a:rPr lang="ja-JP" altLang="en-US" sz="2800" dirty="0" smtClean="0">
                <a:effectLst/>
                <a:latin typeface="HGPｺﾞｼｯｸE" panose="020B0900000000000000" pitchFamily="50" charset="-128"/>
                <a:ea typeface="HGPｺﾞｼｯｸE" panose="020B0900000000000000" pitchFamily="50" charset="-128"/>
              </a:rPr>
              <a:t>向けタイトルに寄せた内容となります</a:t>
            </a:r>
            <a:r>
              <a:rPr lang="ja-JP" altLang="en-US" sz="2800" dirty="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919730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1293" y="2017114"/>
            <a:ext cx="11267557" cy="2700163"/>
          </a:xfrm>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実際にリリースされたタイトルで見ていきましょう</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1451343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アンチャーテッド　海賊王と最後の秘宝</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991973" y="5748938"/>
            <a:ext cx="293006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793765" y="1799492"/>
            <a:ext cx="376869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209" y="1799492"/>
            <a:ext cx="6039534" cy="3397238"/>
          </a:xfrm>
          <a:prstGeom prst="rect">
            <a:avLst/>
          </a:prstGeom>
        </p:spPr>
      </p:pic>
    </p:spTree>
    <p:extLst>
      <p:ext uri="{BB962C8B-B14F-4D97-AF65-F5344CB8AC3E}">
        <p14:creationId xmlns:p14="http://schemas.microsoft.com/office/powerpoint/2010/main" val="354951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『GRAVITY DAZE2』</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991973" y="5748938"/>
            <a:ext cx="293006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793765" y="1675792"/>
            <a:ext cx="376869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845" y="1675792"/>
            <a:ext cx="6456990" cy="3634474"/>
          </a:xfrm>
          <a:prstGeom prst="rect">
            <a:avLst/>
          </a:prstGeom>
        </p:spPr>
      </p:pic>
    </p:spTree>
    <p:extLst>
      <p:ext uri="{BB962C8B-B14F-4D97-AF65-F5344CB8AC3E}">
        <p14:creationId xmlns:p14="http://schemas.microsoft.com/office/powerpoint/2010/main" val="70187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『GUILTY GEAR </a:t>
            </a:r>
            <a:r>
              <a:rPr kumimoji="1" lang="en-US" altLang="ja-JP" dirty="0" err="1" smtClean="0">
                <a:latin typeface="HGPｺﾞｼｯｸE" panose="020B0900000000000000" pitchFamily="50" charset="-128"/>
                <a:ea typeface="HGPｺﾞｼｯｸE" panose="020B0900000000000000" pitchFamily="50" charset="-128"/>
              </a:rPr>
              <a:t>Xrd</a:t>
            </a:r>
            <a:r>
              <a:rPr kumimoji="1" lang="en-US" altLang="ja-JP" dirty="0" smtClean="0">
                <a:latin typeface="HGPｺﾞｼｯｸE" panose="020B0900000000000000" pitchFamily="50" charset="-128"/>
                <a:ea typeface="HGPｺﾞｼｯｸE" panose="020B0900000000000000" pitchFamily="50" charset="-128"/>
              </a:rPr>
              <a:t> –SIGN-』</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329" y="1721921"/>
            <a:ext cx="6315343" cy="3552381"/>
          </a:xfrm>
          <a:prstGeom prst="rect">
            <a:avLst/>
          </a:prstGeom>
        </p:spPr>
      </p:pic>
      <p:sp>
        <p:nvSpPr>
          <p:cNvPr id="6" name="テキスト ボックス 5"/>
          <p:cNvSpPr txBox="1"/>
          <p:nvPr/>
        </p:nvSpPr>
        <p:spPr>
          <a:xfrm>
            <a:off x="8991973" y="5748938"/>
            <a:ext cx="293006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A.Forward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546114" y="1721921"/>
            <a:ext cx="4264351" cy="707886"/>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AC/PS3/PS4/Steam </a:t>
            </a:r>
          </a:p>
          <a:p>
            <a:pPr marL="285750" indent="-285750">
              <a:buFont typeface="Wingdings" panose="05000000000000000000" pitchFamily="2" charset="2"/>
              <a:buChar char="l"/>
            </a:pPr>
            <a:r>
              <a:rPr lang="en-US" altLang="ja-JP" sz="2000" dirty="0" smtClean="0">
                <a:latin typeface="HGPｺﾞｼｯｸE" panose="020B0900000000000000" pitchFamily="50" charset="-128"/>
                <a:ea typeface="HGPｺﾞｼｯｸE" panose="020B0900000000000000" pitchFamily="50" charset="-128"/>
              </a:rPr>
              <a:t>UE4</a:t>
            </a:r>
            <a:r>
              <a:rPr lang="ja-JP" altLang="en-US" sz="2000" dirty="0" smtClean="0">
                <a:latin typeface="HGPｺﾞｼｯｸE" panose="020B0900000000000000" pitchFamily="50" charset="-128"/>
                <a:ea typeface="HGPｺﾞｼｯｸE" panose="020B0900000000000000" pitchFamily="50" charset="-128"/>
              </a:rPr>
              <a:t>採用</a:t>
            </a:r>
            <a:endParaRPr kumimoji="1" lang="ja-JP" altLang="en-US" sz="20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24610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ゼルダの伝説 ブレス オブ ザ ワイルド</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814987" y="5748938"/>
            <a:ext cx="2828658"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528845" y="1765387"/>
            <a:ext cx="403361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err="1" smtClean="0">
                <a:latin typeface="HGPｺﾞｼｯｸE" panose="020B0900000000000000" pitchFamily="50" charset="-128"/>
                <a:ea typeface="HGPｺﾞｼｯｸE" panose="020B0900000000000000" pitchFamily="50" charset="-128"/>
              </a:rPr>
              <a:t>WiiU</a:t>
            </a:r>
            <a:r>
              <a:rPr kumimoji="1" lang="en-US" altLang="ja-JP" sz="2000" dirty="0" smtClean="0">
                <a:latin typeface="HGPｺﾞｼｯｸE" panose="020B0900000000000000" pitchFamily="50" charset="-128"/>
                <a:ea typeface="HGPｺﾞｼｯｸE" panose="020B0900000000000000" pitchFamily="50" charset="-128"/>
              </a:rPr>
              <a:t>/Nintendo Switch</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61" y="1765387"/>
            <a:ext cx="6476483" cy="3644101"/>
          </a:xfrm>
          <a:prstGeom prst="rect">
            <a:avLst/>
          </a:prstGeom>
        </p:spPr>
      </p:pic>
    </p:spTree>
    <p:extLst>
      <p:ext uri="{BB962C8B-B14F-4D97-AF65-F5344CB8AC3E}">
        <p14:creationId xmlns:p14="http://schemas.microsoft.com/office/powerpoint/2010/main" val="64751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en-US" altLang="ja-JP" dirty="0" err="1" smtClean="0">
                <a:latin typeface="HGPｺﾞｼｯｸE" panose="020B0900000000000000" pitchFamily="50" charset="-128"/>
                <a:ea typeface="HGPｺﾞｼｯｸE" panose="020B0900000000000000" pitchFamily="50" charset="-128"/>
              </a:rPr>
              <a:t>NieR</a:t>
            </a:r>
            <a:r>
              <a:rPr kumimoji="1" lang="en-US" altLang="ja-JP" dirty="0" smtClean="0">
                <a:latin typeface="HGPｺﾞｼｯｸE" panose="020B0900000000000000" pitchFamily="50" charset="-128"/>
                <a:ea typeface="HGPｺﾞｼｯｸE" panose="020B0900000000000000" pitchFamily="50" charset="-128"/>
              </a:rPr>
              <a:t> : Automata』</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6853727" y="5748938"/>
            <a:ext cx="4973653"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A.Forward</a:t>
            </a:r>
            <a:r>
              <a:rPr kumimoji="1" lang="en-US" altLang="ja-JP" sz="4000" dirty="0" smtClean="0">
                <a:latin typeface="HGPｺﾞｼｯｸE" panose="020B0900000000000000" pitchFamily="50" charset="-128"/>
                <a:ea typeface="HGPｺﾞｼｯｸE" panose="020B0900000000000000" pitchFamily="50" charset="-128"/>
              </a:rPr>
              <a:t>(Forward+)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793765" y="1713400"/>
            <a:ext cx="376869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PS4/Steam</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64" y="1845801"/>
            <a:ext cx="6039028" cy="3396953"/>
          </a:xfrm>
          <a:prstGeom prst="rect">
            <a:avLst/>
          </a:prstGeom>
        </p:spPr>
      </p:pic>
    </p:spTree>
    <p:extLst>
      <p:ext uri="{BB962C8B-B14F-4D97-AF65-F5344CB8AC3E}">
        <p14:creationId xmlns:p14="http://schemas.microsoft.com/office/powerpoint/2010/main" val="278961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『Call of Duty: Infinite Warfare』</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6853727" y="5748938"/>
            <a:ext cx="4973653"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A.Forward</a:t>
            </a:r>
            <a:r>
              <a:rPr kumimoji="1" lang="en-US" altLang="ja-JP" sz="4000" dirty="0" smtClean="0">
                <a:latin typeface="HGPｺﾞｼｯｸE" panose="020B0900000000000000" pitchFamily="50" charset="-128"/>
                <a:ea typeface="HGPｺﾞｼｯｸE" panose="020B0900000000000000" pitchFamily="50" charset="-128"/>
              </a:rPr>
              <a:t>(Forward+)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639940" y="1484800"/>
            <a:ext cx="4398235"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PS4/Xbox One/Windows</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656" y="1580050"/>
            <a:ext cx="6602368" cy="3713832"/>
          </a:xfrm>
          <a:prstGeom prst="rect">
            <a:avLst/>
          </a:prstGeom>
        </p:spPr>
      </p:pic>
    </p:spTree>
    <p:extLst>
      <p:ext uri="{BB962C8B-B14F-4D97-AF65-F5344CB8AC3E}">
        <p14:creationId xmlns:p14="http://schemas.microsoft.com/office/powerpoint/2010/main" val="275753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人食いの大鷲トリコ</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2093720" y="5936945"/>
            <a:ext cx="10098280" cy="707886"/>
          </a:xfrm>
          <a:prstGeom prst="rect">
            <a:avLst/>
          </a:prstGeom>
          <a:noFill/>
        </p:spPr>
        <p:txBody>
          <a:bodyPr wrap="square" rtlCol="0">
            <a:spAutoFit/>
          </a:bodyPr>
          <a:lstStyle/>
          <a:p>
            <a:r>
              <a:rPr kumimoji="1" lang="en-US" altLang="ja-JP" sz="4000" dirty="0" smtClean="0">
                <a:latin typeface="HGPｺﾞｼｯｸE" panose="020B0900000000000000" pitchFamily="50" charset="-128"/>
                <a:ea typeface="HGPｺﾞｼｯｸE" panose="020B0900000000000000" pitchFamily="50" charset="-128"/>
              </a:rPr>
              <a:t>A.</a:t>
            </a:r>
            <a:r>
              <a:rPr kumimoji="1" lang="ja-JP" altLang="en-US" sz="4000" dirty="0" smtClean="0">
                <a:latin typeface="HGPｺﾞｼｯｸE" panose="020B0900000000000000" pitchFamily="50" charset="-128"/>
                <a:ea typeface="HGPｺﾞｼｯｸE" panose="020B0900000000000000" pitchFamily="50" charset="-128"/>
              </a:rPr>
              <a:t>ハイブリッド</a:t>
            </a:r>
            <a:r>
              <a:rPr kumimoji="1" lang="en-US" altLang="ja-JP" sz="4000" dirty="0" smtClean="0">
                <a:latin typeface="HGPｺﾞｼｯｸE" panose="020B0900000000000000" pitchFamily="50" charset="-128"/>
                <a:ea typeface="HGPｺﾞｼｯｸE" panose="020B0900000000000000" pitchFamily="50" charset="-128"/>
              </a:rPr>
              <a:t>(</a:t>
            </a:r>
            <a:r>
              <a:rPr lang="ja-JP" altLang="en-US" sz="4000" dirty="0">
                <a:latin typeface="HGPｺﾞｼｯｸE" panose="020B0900000000000000" pitchFamily="50" charset="-128"/>
                <a:ea typeface="HGPｺﾞｼｯｸE" panose="020B0900000000000000" pitchFamily="50" charset="-128"/>
              </a:rPr>
              <a:t>キャラ</a:t>
            </a:r>
            <a:r>
              <a:rPr lang="en-US" altLang="ja-JP" sz="4000" dirty="0">
                <a:latin typeface="HGPｺﾞｼｯｸE" panose="020B0900000000000000" pitchFamily="50" charset="-128"/>
                <a:ea typeface="HGPｺﾞｼｯｸE" panose="020B0900000000000000" pitchFamily="50" charset="-128"/>
              </a:rPr>
              <a:t>:</a:t>
            </a:r>
            <a:r>
              <a:rPr lang="en-US" altLang="ja-JP" sz="4000" dirty="0" smtClean="0">
                <a:latin typeface="HGPｺﾞｼｯｸE" panose="020B0900000000000000" pitchFamily="50" charset="-128"/>
                <a:ea typeface="HGPｺﾞｼｯｸE" panose="020B0900000000000000" pitchFamily="50" charset="-128"/>
              </a:rPr>
              <a:t>Forward/</a:t>
            </a:r>
            <a:r>
              <a:rPr kumimoji="1" lang="ja-JP" altLang="en-US" sz="4000" dirty="0" smtClean="0">
                <a:latin typeface="HGPｺﾞｼｯｸE" panose="020B0900000000000000" pitchFamily="50" charset="-128"/>
                <a:ea typeface="HGPｺﾞｼｯｸE" panose="020B0900000000000000" pitchFamily="50" charset="-128"/>
              </a:rPr>
              <a:t>背景</a:t>
            </a:r>
            <a:r>
              <a:rPr kumimoji="1" lang="en-US" altLang="ja-JP" sz="4000" dirty="0" smtClean="0">
                <a:latin typeface="HGPｺﾞｼｯｸE" panose="020B0900000000000000" pitchFamily="50" charset="-128"/>
                <a:ea typeface="HGPｺﾞｼｯｸE" panose="020B0900000000000000" pitchFamily="50" charset="-128"/>
              </a:rPr>
              <a:t>:Deferred)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528845" y="1756070"/>
            <a:ext cx="403361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156" y="1756070"/>
            <a:ext cx="5640838" cy="3763496"/>
          </a:xfrm>
          <a:prstGeom prst="rect">
            <a:avLst/>
          </a:prstGeom>
        </p:spPr>
      </p:pic>
    </p:spTree>
    <p:extLst>
      <p:ext uri="{BB962C8B-B14F-4D97-AF65-F5344CB8AC3E}">
        <p14:creationId xmlns:p14="http://schemas.microsoft.com/office/powerpoint/2010/main" val="15744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ドラゴンクエスト</a:t>
            </a:r>
            <a:r>
              <a:rPr lang="en-US" altLang="ja-JP" dirty="0" err="1" smtClean="0">
                <a:latin typeface="HGPｺﾞｼｯｸE" panose="020B0900000000000000" pitchFamily="50" charset="-128"/>
                <a:ea typeface="HGPｺﾞｼｯｸE" panose="020B0900000000000000" pitchFamily="50" charset="-128"/>
              </a:rPr>
              <a:t>ⅩⅠ</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過ぎ去りし時を求めて</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814987" y="5748938"/>
            <a:ext cx="2828658"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6679279" y="1794518"/>
            <a:ext cx="5776957" cy="1015663"/>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r>
              <a:rPr lang="en-US" altLang="ja-JP" sz="2000" dirty="0" smtClean="0">
                <a:latin typeface="HGPｺﾞｼｯｸE" panose="020B0900000000000000" pitchFamily="50" charset="-128"/>
                <a:ea typeface="HGPｺﾞｼｯｸE" panose="020B0900000000000000" pitchFamily="50" charset="-128"/>
              </a:rPr>
              <a:t>Nintendo </a:t>
            </a:r>
            <a:r>
              <a:rPr kumimoji="1" lang="en-US" altLang="ja-JP" sz="2000" dirty="0" smtClean="0">
                <a:latin typeface="HGPｺﾞｼｯｸE" panose="020B0900000000000000" pitchFamily="50" charset="-128"/>
                <a:ea typeface="HGPｺﾞｼｯｸE" panose="020B0900000000000000" pitchFamily="50" charset="-128"/>
              </a:rPr>
              <a:t>3DS/Nintendo </a:t>
            </a:r>
            <a:r>
              <a:rPr kumimoji="1" lang="en-US" altLang="ja-JP" sz="2000" dirty="0" err="1" smtClean="0">
                <a:latin typeface="HGPｺﾞｼｯｸE" panose="020B0900000000000000" pitchFamily="50" charset="-128"/>
                <a:ea typeface="HGPｺﾞｼｯｸE" panose="020B0900000000000000" pitchFamily="50" charset="-128"/>
              </a:rPr>
              <a:t>Swtich</a:t>
            </a:r>
            <a:endParaRPr kumimoji="1" lang="en-US" altLang="ja-JP" sz="2000" dirty="0" smtClean="0">
              <a:latin typeface="HGPｺﾞｼｯｸE" panose="020B0900000000000000" pitchFamily="50" charset="-128"/>
              <a:ea typeface="HGPｺﾞｼｯｸE" panose="020B0900000000000000" pitchFamily="50" charset="-128"/>
            </a:endParaRPr>
          </a:p>
          <a:p>
            <a:r>
              <a:rPr lang="en-US" altLang="ja-JP" sz="2000" dirty="0">
                <a:latin typeface="HGPｺﾞｼｯｸE" panose="020B0900000000000000" pitchFamily="50" charset="-128"/>
                <a:ea typeface="HGPｺﾞｼｯｸE" panose="020B0900000000000000" pitchFamily="50" charset="-128"/>
              </a:rPr>
              <a:t>※</a:t>
            </a:r>
            <a:r>
              <a:rPr lang="ja-JP" altLang="en-US" sz="2000" dirty="0" smtClean="0">
                <a:latin typeface="HGPｺﾞｼｯｸE" panose="020B0900000000000000" pitchFamily="50" charset="-128"/>
                <a:ea typeface="HGPｺﾞｼｯｸE" panose="020B0900000000000000" pitchFamily="50" charset="-128"/>
              </a:rPr>
              <a:t>今回は</a:t>
            </a:r>
            <a:r>
              <a:rPr lang="en-US" altLang="ja-JP" sz="2000" dirty="0" smtClean="0">
                <a:latin typeface="HGPｺﾞｼｯｸE" panose="020B0900000000000000" pitchFamily="50" charset="-128"/>
                <a:ea typeface="HGPｺﾞｼｯｸE" panose="020B0900000000000000" pitchFamily="50" charset="-128"/>
              </a:rPr>
              <a:t>Nintendo</a:t>
            </a:r>
            <a:r>
              <a:rPr lang="ja-JP" altLang="en-US" sz="2000" dirty="0" smtClean="0">
                <a:latin typeface="HGPｺﾞｼｯｸE" panose="020B0900000000000000" pitchFamily="50" charset="-128"/>
                <a:ea typeface="HGPｺﾞｼｯｸE" panose="020B0900000000000000" pitchFamily="50" charset="-128"/>
              </a:rPr>
              <a:t>製品については考えません</a:t>
            </a:r>
            <a:endParaRPr lang="en-US" altLang="ja-JP" sz="2000" dirty="0" smtClean="0">
              <a:latin typeface="HGPｺﾞｼｯｸE" panose="020B0900000000000000" pitchFamily="50" charset="-128"/>
              <a:ea typeface="HGPｺﾞｼｯｸE" panose="020B0900000000000000" pitchFamily="50" charset="-128"/>
            </a:endParaRPr>
          </a:p>
          <a:p>
            <a:pPr marL="342900" indent="-342900">
              <a:buFont typeface="Wingdings" panose="05000000000000000000" pitchFamily="2" charset="2"/>
              <a:buChar char="l"/>
            </a:pPr>
            <a:r>
              <a:rPr kumimoji="1" lang="en-US" altLang="ja-JP" sz="2000" dirty="0" smtClean="0">
                <a:latin typeface="HGPｺﾞｼｯｸE" panose="020B0900000000000000" pitchFamily="50" charset="-128"/>
                <a:ea typeface="HGPｺﾞｼｯｸE" panose="020B0900000000000000" pitchFamily="50" charset="-128"/>
              </a:rPr>
              <a:t>UE4</a:t>
            </a:r>
            <a:r>
              <a:rPr kumimoji="1" lang="ja-JP" altLang="en-US" sz="2000" dirty="0" smtClean="0">
                <a:latin typeface="HGPｺﾞｼｯｸE" panose="020B0900000000000000" pitchFamily="50" charset="-128"/>
                <a:ea typeface="HGPｺﾞｼｯｸE" panose="020B0900000000000000" pitchFamily="50" charset="-128"/>
              </a:rPr>
              <a:t>採用</a:t>
            </a:r>
            <a:endParaRPr kumimoji="1" lang="en-US" altLang="ja-JP" sz="2000" dirty="0" smtClean="0">
              <a:latin typeface="HGPｺﾞｼｯｸE" panose="020B0900000000000000" pitchFamily="50" charset="-128"/>
              <a:ea typeface="HGPｺﾞｼｯｸE" panose="020B0900000000000000"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84" y="1794518"/>
            <a:ext cx="6221367" cy="3499519"/>
          </a:xfrm>
          <a:prstGeom prst="rect">
            <a:avLst/>
          </a:prstGeom>
        </p:spPr>
      </p:pic>
    </p:spTree>
    <p:extLst>
      <p:ext uri="{BB962C8B-B14F-4D97-AF65-F5344CB8AC3E}">
        <p14:creationId xmlns:p14="http://schemas.microsoft.com/office/powerpoint/2010/main" val="36072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『DOOM(2016)』</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4933951" y="5936945"/>
            <a:ext cx="689558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a:t>
            </a:r>
            <a:r>
              <a:rPr lang="en-US" altLang="ja-JP" sz="4000" dirty="0" err="1" smtClean="0">
                <a:latin typeface="HGPｺﾞｼｯｸE" panose="020B0900000000000000" pitchFamily="50" charset="-128"/>
                <a:ea typeface="HGPｺﾞｼｯｸE" panose="020B0900000000000000" pitchFamily="50" charset="-128"/>
              </a:rPr>
              <a:t>Forward</a:t>
            </a:r>
            <a:r>
              <a:rPr lang="en-US" altLang="ja-JP" sz="4000" dirty="0" smtClean="0">
                <a:latin typeface="HGPｺﾞｼｯｸE" panose="020B0900000000000000" pitchFamily="50" charset="-128"/>
                <a:ea typeface="HGPｺﾞｼｯｸE" panose="020B0900000000000000" pitchFamily="50" charset="-128"/>
              </a:rPr>
              <a:t>(Clustered Forward</a:t>
            </a:r>
            <a:r>
              <a:rPr kumimoji="1" lang="en-US" altLang="ja-JP" sz="4000" dirty="0" smtClean="0">
                <a:latin typeface="HGPｺﾞｼｯｸE" panose="020B0900000000000000" pitchFamily="50" charset="-128"/>
                <a:ea typeface="HGPｺﾞｼｯｸE" panose="020B0900000000000000" pitchFamily="50" charset="-128"/>
              </a:rPr>
              <a:t>)</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249334" y="1580050"/>
            <a:ext cx="4375448"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PS4/Xbox One/Steam</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526" y="1606519"/>
            <a:ext cx="6348972" cy="387551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450" y="2828924"/>
            <a:ext cx="4053216" cy="2653113"/>
          </a:xfrm>
          <a:prstGeom prst="rect">
            <a:avLst/>
          </a:prstGeom>
        </p:spPr>
      </p:pic>
    </p:spTree>
    <p:extLst>
      <p:ext uri="{BB962C8B-B14F-4D97-AF65-F5344CB8AC3E}">
        <p14:creationId xmlns:p14="http://schemas.microsoft.com/office/powerpoint/2010/main" val="78115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アジェンダ</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p:txBody>
          <a:bodyPr>
            <a:normAutofit/>
          </a:bodyPr>
          <a:lstStyle/>
          <a:p>
            <a:pPr marL="551250" indent="-514350">
              <a:buFont typeface="+mj-lt"/>
              <a:buAutoNum type="arabicPeriod"/>
            </a:pPr>
            <a:r>
              <a:rPr lang="ja-JP" altLang="en-US" sz="2800" dirty="0" smtClean="0">
                <a:effectLst/>
                <a:latin typeface="HGPｺﾞｼｯｸE" panose="020B0900000000000000" pitchFamily="50" charset="-128"/>
                <a:ea typeface="HGPｺﾞｼｯｸE" panose="020B0900000000000000" pitchFamily="50" charset="-128"/>
              </a:rPr>
              <a:t>レンダリング方式</a:t>
            </a:r>
            <a:r>
              <a:rPr lang="en-US" altLang="ja-JP" sz="2800" dirty="0" smtClean="0">
                <a:effectLst/>
                <a:latin typeface="HGPｺﾞｼｯｸE" panose="020B0900000000000000" pitchFamily="50" charset="-128"/>
                <a:ea typeface="HGPｺﾞｼｯｸE" panose="020B0900000000000000" pitchFamily="50" charset="-128"/>
              </a:rPr>
              <a:t>(Forward</a:t>
            </a:r>
            <a:r>
              <a:rPr lang="ja-JP" altLang="en-US" sz="2800" dirty="0" err="1" smtClean="0">
                <a:effectLst/>
                <a:latin typeface="HGPｺﾞｼｯｸE" panose="020B0900000000000000" pitchFamily="50" charset="-128"/>
                <a:ea typeface="HGPｺﾞｼｯｸE" panose="020B0900000000000000" pitchFamily="50" charset="-128"/>
              </a:rPr>
              <a:t>、</a:t>
            </a:r>
            <a:r>
              <a:rPr lang="en-US" altLang="ja-JP" sz="2800" dirty="0" smtClean="0">
                <a:effectLst/>
                <a:latin typeface="HGPｺﾞｼｯｸE" panose="020B0900000000000000" pitchFamily="50" charset="-128"/>
                <a:ea typeface="HGPｺﾞｼｯｸE" panose="020B0900000000000000" pitchFamily="50" charset="-128"/>
              </a:rPr>
              <a:t>Deferred)</a:t>
            </a:r>
            <a:r>
              <a:rPr lang="ja-JP" altLang="en-US" sz="2800" dirty="0" smtClean="0">
                <a:effectLst/>
                <a:latin typeface="HGPｺﾞｼｯｸE" panose="020B0900000000000000" pitchFamily="50" charset="-128"/>
                <a:ea typeface="HGPｺﾞｼｯｸE" panose="020B0900000000000000" pitchFamily="50" charset="-128"/>
              </a:rPr>
              <a:t>について</a:t>
            </a:r>
            <a:endParaRPr lang="en-US" altLang="ja-JP" sz="2800" dirty="0" smtClean="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endParaRPr lang="en-US" altLang="ja-JP" sz="2800" dirty="0" smtClean="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r>
              <a:rPr lang="ja-JP" altLang="en-US" sz="2800" dirty="0" smtClean="0">
                <a:effectLst/>
                <a:latin typeface="HGPｺﾞｼｯｸE" panose="020B0900000000000000" pitchFamily="50" charset="-128"/>
                <a:ea typeface="HGPｺﾞｼｯｸE" panose="020B0900000000000000" pitchFamily="50" charset="-128"/>
              </a:rPr>
              <a:t>採用例</a:t>
            </a:r>
            <a:endParaRPr lang="en-US" altLang="ja-JP" sz="2800" dirty="0" smtClean="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endParaRPr lang="en-US" altLang="ja-JP" sz="2800" dirty="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r>
              <a:rPr lang="ja-JP" altLang="en-US" sz="2800" dirty="0">
                <a:effectLst/>
                <a:latin typeface="HGPｺﾞｼｯｸE" panose="020B0900000000000000" pitchFamily="50" charset="-128"/>
                <a:ea typeface="HGPｺﾞｼｯｸE" panose="020B0900000000000000" pitchFamily="50" charset="-128"/>
              </a:rPr>
              <a:t>まとめ</a:t>
            </a:r>
            <a:endParaRPr lang="en-US" altLang="ja-JP" sz="2800" dirty="0">
              <a:effectLst/>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91625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521293" y="2017114"/>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３</a:t>
            </a: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まとめ</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1504542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PｺﾞｼｯｸE" panose="020B0900000000000000" pitchFamily="50" charset="-128"/>
                <a:ea typeface="HGPｺﾞｼｯｸE" panose="020B0900000000000000" pitchFamily="50" charset="-128"/>
              </a:rPr>
              <a:t>まとめ</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711080"/>
          </a:xfrm>
        </p:spPr>
        <p:txBody>
          <a:bodyPr>
            <a:normAutofit/>
          </a:bodyPr>
          <a:lstStyle/>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どちら</a:t>
            </a:r>
            <a:r>
              <a:rPr lang="ja-JP" altLang="en-US" dirty="0" smtClean="0">
                <a:latin typeface="HGPｺﾞｼｯｸE" panose="020B0900000000000000" pitchFamily="50" charset="-128"/>
                <a:ea typeface="HGPｺﾞｼｯｸE" panose="020B0900000000000000" pitchFamily="50" charset="-128"/>
              </a:rPr>
              <a:t>が優れているかという考え方自体が間違っていると思った</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現在</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の半透明描画は</a:t>
            </a:r>
            <a:r>
              <a:rPr lang="en-US" altLang="ja-JP" dirty="0" smtClean="0">
                <a:latin typeface="HGPｺﾞｼｯｸE" panose="020B0900000000000000" pitchFamily="50" charset="-128"/>
                <a:ea typeface="HGPｺﾞｼｯｸE" panose="020B0900000000000000" pitchFamily="50" charset="-128"/>
              </a:rPr>
              <a:t>Forward</a:t>
            </a:r>
            <a:r>
              <a:rPr lang="ja-JP" altLang="en-US" dirty="0" smtClean="0">
                <a:latin typeface="HGPｺﾞｼｯｸE" panose="020B0900000000000000" pitchFamily="50" charset="-128"/>
                <a:ea typeface="HGPｺﾞｼｯｸE" panose="020B0900000000000000" pitchFamily="50" charset="-128"/>
              </a:rPr>
              <a:t>を必要としているし・・・</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ハイブリッドにする手段もある</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やりたい表現に合うレンダリング方式を採用する事が大事</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現時点では</a:t>
            </a:r>
            <a:r>
              <a:rPr kumimoji="1" lang="ja-JP" altLang="en-US" dirty="0" smtClean="0">
                <a:latin typeface="HGPｺﾞｼｯｸE" panose="020B0900000000000000" pitchFamily="50" charset="-128"/>
                <a:ea typeface="HGPｺﾞｼｯｸE" panose="020B0900000000000000" pitchFamily="50" charset="-128"/>
              </a:rPr>
              <a:t>、採用例の多さなど</a:t>
            </a:r>
            <a:r>
              <a:rPr kumimoji="1"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優勢な感じはある</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kumimoji="1" lang="ja-JP" altLang="en-US" dirty="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a:t>
            </a:r>
            <a:r>
              <a:rPr lang="en-US" altLang="ja-JP" dirty="0" err="1" smtClean="0">
                <a:latin typeface="HGPｺﾞｼｯｸE" panose="020B0900000000000000" pitchFamily="50" charset="-128"/>
                <a:ea typeface="HGPｺﾞｼｯｸE" panose="020B0900000000000000" pitchFamily="50" charset="-128"/>
              </a:rPr>
              <a:t>ScreenSpace</a:t>
            </a:r>
            <a:r>
              <a:rPr lang="ja-JP" altLang="en-US" dirty="0" smtClean="0">
                <a:latin typeface="HGPｺﾞｼｯｸE" panose="020B0900000000000000" pitchFamily="50" charset="-128"/>
                <a:ea typeface="HGPｺﾞｼｯｸE" panose="020B0900000000000000" pitchFamily="50" charset="-128"/>
              </a:rPr>
              <a:t>系の技術が色々生まれているので、</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にしておく方が良いかもしれない（特にリアル系）</a:t>
            </a:r>
            <a:endParaRPr lang="en-US" altLang="ja-JP" dirty="0">
              <a:latin typeface="HGPｺﾞｼｯｸE" panose="020B0900000000000000" pitchFamily="50" charset="-128"/>
              <a:ea typeface="HGPｺﾞｼｯｸE" panose="020B0900000000000000" pitchFamily="50" charset="-128"/>
            </a:endParaRPr>
          </a:p>
          <a:p>
            <a:pPr marL="36900" indent="0">
              <a:buNone/>
            </a:pP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採用例が多いと参考資料が豊富</a:t>
            </a:r>
            <a:endParaRPr kumimoji="1" lang="en-US" altLang="ja-JP" dirty="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kumimoji="1" lang="ja-JP" altLang="en-US" dirty="0" smtClean="0">
                <a:latin typeface="HGPｺﾞｼｯｸE" panose="020B0900000000000000" pitchFamily="50" charset="-128"/>
                <a:ea typeface="HGPｺﾞｼｯｸE" panose="020B0900000000000000" pitchFamily="50" charset="-128"/>
              </a:rPr>
              <a:t>新たなレンダリング方式が出る可能性もある</a:t>
            </a:r>
            <a:r>
              <a:rPr lang="ja-JP" altLang="en-US" dirty="0" smtClean="0">
                <a:latin typeface="HGPｺﾞｼｯｸE" panose="020B0900000000000000" pitchFamily="50" charset="-128"/>
                <a:ea typeface="HGPｺﾞｼｯｸE" panose="020B0900000000000000" pitchFamily="50" charset="-128"/>
              </a:rPr>
              <a:t>（</a:t>
            </a:r>
            <a:r>
              <a:rPr lang="en-US" altLang="ja-JP" dirty="0" smtClean="0">
                <a:latin typeface="HGPｺﾞｼｯｸE" panose="020B0900000000000000" pitchFamily="50" charset="-128"/>
                <a:ea typeface="HGPｺﾞｼｯｸE" panose="020B0900000000000000" pitchFamily="50" charset="-128"/>
              </a:rPr>
              <a:t>Visibility Buffer</a:t>
            </a:r>
            <a:r>
              <a:rPr lang="ja-JP" altLang="en-US" dirty="0" smtClean="0">
                <a:latin typeface="HGPｺﾞｼｯｸE" panose="020B0900000000000000" pitchFamily="50" charset="-128"/>
                <a:ea typeface="HGPｺﾞｼｯｸE" panose="020B0900000000000000" pitchFamily="50" charset="-128"/>
              </a:rPr>
              <a:t>など）</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6008313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PｺﾞｼｯｸE" panose="020B0900000000000000" pitchFamily="50" charset="-128"/>
                <a:ea typeface="HGPｺﾞｼｯｸE" panose="020B0900000000000000" pitchFamily="50" charset="-128"/>
              </a:rPr>
              <a:t>参考資料</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218210" y="1732449"/>
            <a:ext cx="11744931" cy="4944576"/>
          </a:xfrm>
        </p:spPr>
        <p:txBody>
          <a:bodyPr>
            <a:normAutofit/>
          </a:bodyPr>
          <a:lstStyle/>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2"/>
              </a:rPr>
              <a:t>Clustered Forward vs Deferred Shading</a:t>
            </a:r>
            <a:endParaRPr lang="en-US" altLang="ja-JP"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dirty="0">
                <a:effectLst/>
                <a:latin typeface="HGPｺﾞｼｯｸE" panose="020B0900000000000000" pitchFamily="50" charset="-128"/>
                <a:ea typeface="HGPｺﾞｼｯｸE" panose="020B0900000000000000" pitchFamily="50" charset="-128"/>
                <a:hlinkClick r:id="rId3"/>
              </a:rPr>
              <a:t>なぜ</a:t>
            </a:r>
            <a:r>
              <a:rPr lang="ja-JP" altLang="en-US" dirty="0" smtClean="0">
                <a:effectLst/>
                <a:latin typeface="HGPｺﾞｼｯｸE" panose="020B0900000000000000" pitchFamily="50" charset="-128"/>
                <a:ea typeface="HGPｺﾞｼｯｸE" panose="020B0900000000000000" pitchFamily="50" charset="-128"/>
                <a:hlinkClick r:id="rId3"/>
              </a:rPr>
              <a:t>なにリアルタイムレンダリング</a:t>
            </a:r>
            <a:endParaRPr lang="en-US" altLang="ja-JP" dirty="0" smtClean="0">
              <a:effectLst/>
              <a:latin typeface="HGPｺﾞｼｯｸE" panose="020B0900000000000000" pitchFamily="50" charset="-128"/>
              <a:ea typeface="HGPｺﾞｼｯｸE" panose="020B0900000000000000" pitchFamily="50" charset="-128"/>
              <a:hlinkClick r:id="rId4"/>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5"/>
              </a:rPr>
              <a:t>Deferred Rendering for Current and Future Rendering Pipelines</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(SIGGRAPH2010) </a:t>
            </a:r>
            <a:r>
              <a:rPr lang="en-US" altLang="ja-JP" sz="1200" dirty="0">
                <a:latin typeface="HGPｺﾞｼｯｸE" panose="020B0900000000000000" pitchFamily="50" charset="-128"/>
                <a:ea typeface="HGPｺﾞｼｯｸE" panose="020B0900000000000000" pitchFamily="50" charset="-128"/>
              </a:rPr>
              <a:t>Andrew </a:t>
            </a:r>
            <a:r>
              <a:rPr lang="en-US" altLang="ja-JP" sz="1200" dirty="0" err="1" smtClean="0">
                <a:latin typeface="HGPｺﾞｼｯｸE" panose="020B0900000000000000" pitchFamily="50" charset="-128"/>
                <a:ea typeface="HGPｺﾞｼｯｸE" panose="020B0900000000000000" pitchFamily="50" charset="-128"/>
              </a:rPr>
              <a:t>Lauritzen</a:t>
            </a:r>
            <a:r>
              <a:rPr lang="en-US" altLang="ja-JP" sz="1200" dirty="0" smtClean="0">
                <a:latin typeface="HGPｺﾞｼｯｸE" panose="020B0900000000000000" pitchFamily="50" charset="-128"/>
                <a:ea typeface="HGPｺﾞｼｯｸE" panose="020B0900000000000000" pitchFamily="50" charset="-128"/>
              </a:rPr>
              <a:t>, </a:t>
            </a:r>
            <a:r>
              <a:rPr lang="en-US" altLang="ja-JP" sz="1200" dirty="0">
                <a:latin typeface="HGPｺﾞｼｯｸE" panose="020B0900000000000000" pitchFamily="50" charset="-128"/>
                <a:ea typeface="HGPｺﾞｼｯｸE" panose="020B0900000000000000" pitchFamily="50" charset="-128"/>
              </a:rPr>
              <a:t>Intel Corporation</a:t>
            </a:r>
            <a:endParaRPr lang="en-US" altLang="ja-JP" sz="1200" dirty="0" smtClean="0">
              <a:effectLst/>
              <a:latin typeface="HGPｺﾞｼｯｸE" panose="020B0900000000000000" pitchFamily="50" charset="-128"/>
              <a:ea typeface="HGPｺﾞｼｯｸE" panose="020B0900000000000000" pitchFamily="50" charset="-128"/>
              <a:hlinkClick r:id="rId6"/>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6"/>
              </a:rPr>
              <a:t>FORWARD+: BRINGING DEFERRED LIGHTING TO THE NEXT LEVEL</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a:t>
            </a:r>
            <a:r>
              <a:rPr lang="en-US" altLang="ja-JP" sz="1200" dirty="0">
                <a:effectLst/>
                <a:latin typeface="HGPｺﾞｼｯｸE" panose="020B0900000000000000" pitchFamily="50" charset="-128"/>
                <a:ea typeface="HGPｺﾞｼｯｸE" panose="020B0900000000000000" pitchFamily="50" charset="-128"/>
              </a:rPr>
              <a:t>EUROGRAPHICS </a:t>
            </a:r>
            <a:r>
              <a:rPr lang="en-US" altLang="ja-JP" sz="1200" dirty="0" smtClean="0">
                <a:effectLst/>
                <a:latin typeface="HGPｺﾞｼｯｸE" panose="020B0900000000000000" pitchFamily="50" charset="-128"/>
                <a:ea typeface="HGPｺﾞｼｯｸE" panose="020B0900000000000000" pitchFamily="50" charset="-128"/>
              </a:rPr>
              <a:t>2012)</a:t>
            </a:r>
            <a:r>
              <a:rPr lang="ja-JP" altLang="en-US" sz="1200"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TAKAHIRO HARADA, AMD</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7"/>
              </a:rPr>
              <a:t>A 2.5D CULLING FORWARD+</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(SIGGRAPH ASIA 2012) </a:t>
            </a:r>
            <a:r>
              <a:rPr lang="en-US" altLang="ja-JP" sz="1200" dirty="0">
                <a:effectLst/>
                <a:latin typeface="HGPｺﾞｼｯｸE" panose="020B0900000000000000" pitchFamily="50" charset="-128"/>
                <a:ea typeface="HGPｺﾞｼｯｸE" panose="020B0900000000000000" pitchFamily="50" charset="-128"/>
              </a:rPr>
              <a:t>TAKAHIRO HARADA, </a:t>
            </a:r>
            <a:r>
              <a:rPr lang="en-US" altLang="ja-JP" sz="1200" dirty="0" smtClean="0">
                <a:effectLst/>
                <a:latin typeface="HGPｺﾞｼｯｸE" panose="020B0900000000000000" pitchFamily="50" charset="-128"/>
                <a:ea typeface="HGPｺﾞｼｯｸE" panose="020B0900000000000000" pitchFamily="50" charset="-128"/>
              </a:rPr>
              <a:t>AMD</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8"/>
              </a:rPr>
              <a:t>Clustered Deferred and Forward Shading</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(HPG2012) Ola Olsson, Markus </a:t>
            </a:r>
            <a:r>
              <a:rPr lang="en-US" altLang="ja-JP" sz="1200" dirty="0" err="1" smtClean="0">
                <a:effectLst/>
                <a:latin typeface="HGPｺﾞｼｯｸE" panose="020B0900000000000000" pitchFamily="50" charset="-128"/>
                <a:ea typeface="HGPｺﾞｼｯｸE" panose="020B0900000000000000" pitchFamily="50" charset="-128"/>
              </a:rPr>
              <a:t>Billeter</a:t>
            </a:r>
            <a:r>
              <a:rPr lang="en-US" altLang="ja-JP" sz="1200" dirty="0" smtClean="0">
                <a:effectLst/>
                <a:latin typeface="HGPｺﾞｼｯｸE" panose="020B0900000000000000" pitchFamily="50" charset="-128"/>
                <a:ea typeface="HGPｺﾞｼｯｸE" panose="020B0900000000000000" pitchFamily="50" charset="-128"/>
              </a:rPr>
              <a:t>, Ulf </a:t>
            </a:r>
            <a:r>
              <a:rPr lang="en-US" altLang="ja-JP" sz="1200" dirty="0" err="1" smtClean="0">
                <a:effectLst/>
                <a:latin typeface="HGPｺﾞｼｯｸE" panose="020B0900000000000000" pitchFamily="50" charset="-128"/>
                <a:ea typeface="HGPｺﾞｼｯｸE" panose="020B0900000000000000" pitchFamily="50" charset="-128"/>
              </a:rPr>
              <a:t>Assarsson</a:t>
            </a:r>
            <a:r>
              <a:rPr lang="en-US" altLang="ja-JP" sz="1200" dirty="0" smtClean="0">
                <a:effectLst/>
                <a:latin typeface="HGPｺﾞｼｯｸE" panose="020B0900000000000000" pitchFamily="50" charset="-128"/>
                <a:ea typeface="HGPｺﾞｼｯｸE" panose="020B0900000000000000" pitchFamily="50" charset="-128"/>
              </a:rPr>
              <a:t>, </a:t>
            </a:r>
            <a:r>
              <a:rPr lang="en-US" altLang="ja-JP" sz="1200" dirty="0">
                <a:latin typeface="HGPｺﾞｼｯｸE" panose="020B0900000000000000" pitchFamily="50" charset="-128"/>
                <a:ea typeface="HGPｺﾞｼｯｸE" panose="020B0900000000000000" pitchFamily="50" charset="-128"/>
              </a:rPr>
              <a:t>Chalmers)University)of)Technology</a:t>
            </a:r>
            <a:endParaRPr lang="en-US" altLang="ja-JP" sz="1200" dirty="0">
              <a:effectLst/>
              <a:latin typeface="HGPｺﾞｼｯｸE" panose="020B0900000000000000" pitchFamily="50" charset="-128"/>
              <a:ea typeface="HGPｺﾞｼｯｸE" panose="020B0900000000000000" pitchFamily="50" charset="-128"/>
              <a:hlinkClick r:id="rId9"/>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9"/>
              </a:rPr>
              <a:t>4K </a:t>
            </a:r>
            <a:r>
              <a:rPr lang="en-US" altLang="ja-JP" dirty="0">
                <a:effectLst/>
                <a:latin typeface="HGPｺﾞｼｯｸE" panose="020B0900000000000000" pitchFamily="50" charset="-128"/>
                <a:ea typeface="HGPｺﾞｼｯｸE" panose="020B0900000000000000" pitchFamily="50" charset="-128"/>
                <a:hlinkClick r:id="rId9"/>
              </a:rPr>
              <a:t>Rendering Breakthrough: The Filtered and Culled Visibility </a:t>
            </a:r>
            <a:r>
              <a:rPr lang="en-US" altLang="ja-JP" dirty="0" smtClean="0">
                <a:effectLst/>
                <a:latin typeface="HGPｺﾞｼｯｸE" panose="020B0900000000000000" pitchFamily="50" charset="-128"/>
                <a:ea typeface="HGPｺﾞｼｯｸE" panose="020B0900000000000000" pitchFamily="50" charset="-128"/>
                <a:hlinkClick r:id="rId9"/>
              </a:rPr>
              <a:t>Buffer</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(GDC </a:t>
            </a:r>
            <a:r>
              <a:rPr lang="en-US" altLang="ja-JP" sz="1200" dirty="0">
                <a:effectLst/>
                <a:latin typeface="HGPｺﾞｼｯｸE" panose="020B0900000000000000" pitchFamily="50" charset="-128"/>
                <a:ea typeface="HGPｺﾞｼｯｸE" panose="020B0900000000000000" pitchFamily="50" charset="-128"/>
              </a:rPr>
              <a:t>Europe </a:t>
            </a:r>
            <a:r>
              <a:rPr lang="en-US" altLang="ja-JP" sz="1200" dirty="0" smtClean="0">
                <a:effectLst/>
                <a:latin typeface="HGPｺﾞｼｯｸE" panose="020B0900000000000000" pitchFamily="50" charset="-128"/>
                <a:ea typeface="HGPｺﾞｼｯｸE" panose="020B0900000000000000" pitchFamily="50" charset="-128"/>
              </a:rPr>
              <a:t>2016) </a:t>
            </a:r>
            <a:r>
              <a:rPr lang="en-US" altLang="ja-JP" sz="1200" dirty="0">
                <a:effectLst/>
                <a:latin typeface="HGPｺﾞｼｯｸE" panose="020B0900000000000000" pitchFamily="50" charset="-128"/>
                <a:ea typeface="HGPｺﾞｼｯｸE" panose="020B0900000000000000" pitchFamily="50" charset="-128"/>
              </a:rPr>
              <a:t>Wolfgang </a:t>
            </a:r>
            <a:r>
              <a:rPr lang="en-US" altLang="ja-JP" sz="1200" dirty="0" smtClean="0">
                <a:effectLst/>
                <a:latin typeface="HGPｺﾞｼｯｸE" panose="020B0900000000000000" pitchFamily="50" charset="-128"/>
                <a:ea typeface="HGPｺﾞｼｯｸE" panose="020B0900000000000000" pitchFamily="50" charset="-128"/>
              </a:rPr>
              <a:t>Engel, Confetti</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10"/>
              </a:rPr>
              <a:t>The Rendering Technology Of </a:t>
            </a:r>
            <a:r>
              <a:rPr lang="en-US" altLang="ja-JP" dirty="0" err="1" smtClean="0">
                <a:effectLst/>
                <a:latin typeface="HGPｺﾞｼｯｸE" panose="020B0900000000000000" pitchFamily="50" charset="-128"/>
                <a:ea typeface="HGPｺﾞｼｯｸE" panose="020B0900000000000000" pitchFamily="50" charset="-128"/>
                <a:hlinkClick r:id="rId10"/>
              </a:rPr>
              <a:t>Killzone</a:t>
            </a:r>
            <a:r>
              <a:rPr lang="en-US" altLang="ja-JP" dirty="0" smtClean="0">
                <a:effectLst/>
                <a:latin typeface="HGPｺﾞｼｯｸE" panose="020B0900000000000000" pitchFamily="50" charset="-128"/>
                <a:ea typeface="HGPｺﾞｼｯｸE" panose="020B0900000000000000" pitchFamily="50" charset="-128"/>
                <a:hlinkClick r:id="rId10"/>
              </a:rPr>
              <a:t> 2</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(GDC2009) Michal </a:t>
            </a:r>
            <a:r>
              <a:rPr lang="en-US" altLang="ja-JP" sz="1200" dirty="0" err="1" smtClean="0">
                <a:effectLst/>
                <a:latin typeface="HGPｺﾞｼｯｸE" panose="020B0900000000000000" pitchFamily="50" charset="-128"/>
                <a:ea typeface="HGPｺﾞｼｯｸE" panose="020B0900000000000000" pitchFamily="50" charset="-128"/>
              </a:rPr>
              <a:t>Valient</a:t>
            </a:r>
            <a:r>
              <a:rPr lang="en-US" altLang="ja-JP" sz="1200" dirty="0" smtClean="0">
                <a:effectLst/>
                <a:latin typeface="HGPｺﾞｼｯｸE" panose="020B0900000000000000" pitchFamily="50" charset="-128"/>
                <a:ea typeface="HGPｺﾞｼｯｸE" panose="020B0900000000000000" pitchFamily="50" charset="-128"/>
              </a:rPr>
              <a:t>, Guerrilla Games</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11"/>
              </a:rPr>
              <a:t>Deferred Rendering In </a:t>
            </a:r>
            <a:r>
              <a:rPr lang="en-US" altLang="ja-JP" dirty="0" err="1" smtClean="0">
                <a:effectLst/>
                <a:latin typeface="HGPｺﾞｼｯｸE" panose="020B0900000000000000" pitchFamily="50" charset="-128"/>
                <a:ea typeface="HGPｺﾞｼｯｸE" panose="020B0900000000000000" pitchFamily="50" charset="-128"/>
                <a:hlinkClick r:id="rId11"/>
              </a:rPr>
              <a:t>Killzone</a:t>
            </a:r>
            <a:r>
              <a:rPr lang="en-US" altLang="ja-JP" dirty="0" smtClean="0">
                <a:effectLst/>
                <a:latin typeface="HGPｺﾞｼｯｸE" panose="020B0900000000000000" pitchFamily="50" charset="-128"/>
                <a:ea typeface="HGPｺﾞｼｯｸE" panose="020B0900000000000000" pitchFamily="50" charset="-128"/>
                <a:hlinkClick r:id="rId11"/>
              </a:rPr>
              <a:t> 2</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(Develop2007) </a:t>
            </a:r>
            <a:r>
              <a:rPr lang="en-US" altLang="ja-JP" sz="1200" dirty="0">
                <a:effectLst/>
                <a:latin typeface="HGPｺﾞｼｯｸE" panose="020B0900000000000000" pitchFamily="50" charset="-128"/>
                <a:ea typeface="HGPｺﾞｼｯｸE" panose="020B0900000000000000" pitchFamily="50" charset="-128"/>
              </a:rPr>
              <a:t>Michal </a:t>
            </a:r>
            <a:r>
              <a:rPr lang="en-US" altLang="ja-JP" sz="1200" dirty="0" err="1">
                <a:effectLst/>
                <a:latin typeface="HGPｺﾞｼｯｸE" panose="020B0900000000000000" pitchFamily="50" charset="-128"/>
                <a:ea typeface="HGPｺﾞｼｯｸE" panose="020B0900000000000000" pitchFamily="50" charset="-128"/>
              </a:rPr>
              <a:t>Valient</a:t>
            </a:r>
            <a:r>
              <a:rPr lang="en-US" altLang="ja-JP" sz="1200" dirty="0">
                <a:effectLst/>
                <a:latin typeface="HGPｺﾞｼｯｸE" panose="020B0900000000000000" pitchFamily="50" charset="-128"/>
                <a:ea typeface="HGPｺﾞｼｯｸE" panose="020B0900000000000000" pitchFamily="50" charset="-128"/>
              </a:rPr>
              <a:t>, Guerrilla Games</a:t>
            </a:r>
            <a:endParaRPr lang="en-US" altLang="ja-JP" sz="1200" dirty="0" smtClean="0">
              <a:effectLst/>
              <a:latin typeface="HGPｺﾞｼｯｸE" panose="020B0900000000000000" pitchFamily="50" charset="-128"/>
              <a:ea typeface="HGPｺﾞｼｯｸE" panose="020B0900000000000000" pitchFamily="50" charset="-128"/>
            </a:endParaRPr>
          </a:p>
          <a:p>
            <a:pPr marL="36900" indent="0">
              <a:buNone/>
            </a:pPr>
            <a:r>
              <a:rPr lang="en-US" altLang="ja-JP" dirty="0">
                <a:effectLst/>
                <a:latin typeface="HGPｺﾞｼｯｸE" panose="020B0900000000000000" pitchFamily="50" charset="-128"/>
                <a:ea typeface="HGPｺﾞｼｯｸE" panose="020B0900000000000000" pitchFamily="50" charset="-128"/>
                <a:hlinkClick r:id="rId4"/>
              </a:rPr>
              <a:t>The Devil is in the details: idTech666</a:t>
            </a:r>
            <a:r>
              <a:rPr lang="en-US" altLang="ja-JP" dirty="0">
                <a:effectLst/>
                <a:latin typeface="HGPｺﾞｼｯｸE" panose="020B0900000000000000" pitchFamily="50" charset="-128"/>
                <a:ea typeface="HGPｺﾞｼｯｸE" panose="020B0900000000000000" pitchFamily="50" charset="-128"/>
              </a:rPr>
              <a:t> </a:t>
            </a:r>
            <a:r>
              <a:rPr lang="en-US" altLang="ja-JP" sz="900" dirty="0">
                <a:effectLst/>
                <a:latin typeface="HGPｺﾞｼｯｸE" panose="020B0900000000000000" pitchFamily="50" charset="-128"/>
                <a:ea typeface="HGPｺﾞｼｯｸE" panose="020B0900000000000000" pitchFamily="50" charset="-128"/>
              </a:rPr>
              <a:t>(SIGGRAPH2016) Tiago Sousa, Jean </a:t>
            </a:r>
            <a:r>
              <a:rPr lang="en-US" altLang="ja-JP" sz="900" dirty="0" err="1">
                <a:effectLst/>
                <a:latin typeface="HGPｺﾞｼｯｸE" panose="020B0900000000000000" pitchFamily="50" charset="-128"/>
                <a:ea typeface="HGPｺﾞｼｯｸE" panose="020B0900000000000000" pitchFamily="50" charset="-128"/>
              </a:rPr>
              <a:t>Geffroy</a:t>
            </a:r>
            <a:r>
              <a:rPr lang="en-US" altLang="ja-JP" sz="900" b="1" dirty="0">
                <a:effectLst/>
                <a:latin typeface="HGPｺﾞｼｯｸE" panose="020B0900000000000000" pitchFamily="50" charset="-128"/>
                <a:ea typeface="HGPｺﾞｼｯｸE" panose="020B0900000000000000" pitchFamily="50" charset="-128"/>
              </a:rPr>
              <a:t>, id Software</a:t>
            </a:r>
            <a:r>
              <a:rPr lang="en-US" altLang="ja-JP" sz="900" dirty="0">
                <a:effectLst/>
                <a:latin typeface="HGPｺﾞｼｯｸE" panose="020B0900000000000000" pitchFamily="50" charset="-128"/>
                <a:ea typeface="HGPｺﾞｼｯｸE" panose="020B0900000000000000" pitchFamily="50" charset="-128"/>
              </a:rPr>
              <a:t> </a:t>
            </a:r>
            <a:endParaRPr lang="en-US" altLang="ja-JP" sz="900" dirty="0">
              <a:effectLst/>
              <a:latin typeface="HGPｺﾞｼｯｸE" panose="020B0900000000000000" pitchFamily="50" charset="-128"/>
              <a:ea typeface="HGPｺﾞｼｯｸE" panose="020B0900000000000000" pitchFamily="50" charset="-128"/>
              <a:hlinkClick r:id="rId12"/>
            </a:endParaRPr>
          </a:p>
          <a:p>
            <a:pPr marL="36900" indent="0">
              <a:buNone/>
            </a:pPr>
            <a:r>
              <a:rPr lang="en-US" altLang="ja-JP" dirty="0">
                <a:effectLst/>
                <a:latin typeface="HGPｺﾞｼｯｸE" panose="020B0900000000000000" pitchFamily="50" charset="-128"/>
                <a:ea typeface="HGPｺﾞｼｯｸE" panose="020B0900000000000000" pitchFamily="50" charset="-128"/>
                <a:hlinkClick r:id="rId12"/>
              </a:rPr>
              <a:t>DOOM(2016) – Graphics Study</a:t>
            </a:r>
            <a:endParaRPr lang="en-US" altLang="ja-JP" dirty="0">
              <a:effectLst/>
              <a:latin typeface="HGPｺﾞｼｯｸE" panose="020B0900000000000000" pitchFamily="50" charset="-128"/>
              <a:ea typeface="HGPｺﾞｼｯｸE" panose="020B0900000000000000" pitchFamily="50" charset="-128"/>
            </a:endParaRPr>
          </a:p>
          <a:p>
            <a:pPr marL="36900" indent="0">
              <a:buNone/>
            </a:pPr>
            <a:endParaRPr kumimoji="1" lang="ja-JP" altLang="en-US" sz="12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239201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PｺﾞｼｯｸE" panose="020B0900000000000000" pitchFamily="50" charset="-128"/>
                <a:ea typeface="HGPｺﾞｼｯｸE" panose="020B0900000000000000" pitchFamily="50" charset="-128"/>
              </a:rPr>
              <a:t>参考資料</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218210" y="1732449"/>
            <a:ext cx="11744931" cy="4944576"/>
          </a:xfrm>
        </p:spPr>
        <p:txBody>
          <a:bodyPr>
            <a:normAutofit/>
          </a:bodyPr>
          <a:lstStyle/>
          <a:p>
            <a:pPr marL="36900" indent="0">
              <a:buNone/>
            </a:pPr>
            <a:r>
              <a:rPr lang="en-US" altLang="ja-JP" dirty="0">
                <a:effectLst/>
                <a:latin typeface="HGPｺﾞｼｯｸE" panose="020B0900000000000000" pitchFamily="50" charset="-128"/>
                <a:ea typeface="HGPｺﾞｼｯｸE" panose="020B0900000000000000" pitchFamily="50" charset="-128"/>
                <a:hlinkClick r:id="rId2"/>
              </a:rPr>
              <a:t>FINAL FANTASY </a:t>
            </a:r>
            <a:r>
              <a:rPr lang="ja-JP" altLang="en-US" dirty="0">
                <a:effectLst/>
                <a:latin typeface="HGPｺﾞｼｯｸE" panose="020B0900000000000000" pitchFamily="50" charset="-128"/>
                <a:ea typeface="HGPｺﾞｼｯｸE" panose="020B0900000000000000" pitchFamily="50" charset="-128"/>
                <a:hlinkClick r:id="rId2"/>
              </a:rPr>
              <a:t>零式</a:t>
            </a:r>
            <a:r>
              <a:rPr lang="en-US" altLang="ja-JP" dirty="0">
                <a:effectLst/>
                <a:latin typeface="HGPｺﾞｼｯｸE" panose="020B0900000000000000" pitchFamily="50" charset="-128"/>
                <a:ea typeface="HGPｺﾞｼｯｸE" panose="020B0900000000000000" pitchFamily="50" charset="-128"/>
                <a:hlinkClick r:id="rId2"/>
              </a:rPr>
              <a:t>HD</a:t>
            </a:r>
            <a:r>
              <a:rPr lang="ja-JP" altLang="en-US" dirty="0">
                <a:effectLst/>
                <a:latin typeface="HGPｺﾞｼｯｸE" panose="020B0900000000000000" pitchFamily="50" charset="-128"/>
                <a:ea typeface="HGPｺﾞｼｯｸE" panose="020B0900000000000000" pitchFamily="50" charset="-128"/>
                <a:hlinkClick r:id="rId2"/>
              </a:rPr>
              <a:t>にみる 新しい</a:t>
            </a:r>
            <a:r>
              <a:rPr lang="en-US" altLang="ja-JP" dirty="0">
                <a:effectLst/>
                <a:latin typeface="HGPｺﾞｼｯｸE" panose="020B0900000000000000" pitchFamily="50" charset="-128"/>
                <a:ea typeface="HGPｺﾞｼｯｸE" panose="020B0900000000000000" pitchFamily="50" charset="-128"/>
                <a:hlinkClick r:id="rId2"/>
              </a:rPr>
              <a:t>HD</a:t>
            </a:r>
            <a:r>
              <a:rPr lang="ja-JP" altLang="en-US" dirty="0" smtClean="0">
                <a:effectLst/>
                <a:latin typeface="HGPｺﾞｼｯｸE" panose="020B0900000000000000" pitchFamily="50" charset="-128"/>
                <a:ea typeface="HGPｺﾞｼｯｸE" panose="020B0900000000000000" pitchFamily="50" charset="-128"/>
                <a:hlinkClick r:id="rId2"/>
              </a:rPr>
              <a:t>リマスター</a:t>
            </a:r>
            <a:r>
              <a:rPr lang="ja-JP" altLang="en-US"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(KANSAI CEDEC2015) </a:t>
            </a:r>
            <a:r>
              <a:rPr lang="ja-JP" altLang="en-US" sz="1200" dirty="0" smtClean="0">
                <a:effectLst/>
                <a:latin typeface="HGPｺﾞｼｯｸE" panose="020B0900000000000000" pitchFamily="50" charset="-128"/>
                <a:ea typeface="HGPｺﾞｼｯｸE" panose="020B0900000000000000" pitchFamily="50" charset="-128"/>
              </a:rPr>
              <a:t>岩崎 順一</a:t>
            </a:r>
            <a:r>
              <a:rPr lang="en-US" altLang="ja-JP" sz="1200" dirty="0" smtClean="0">
                <a:effectLst/>
                <a:latin typeface="HGPｺﾞｼｯｸE" panose="020B0900000000000000" pitchFamily="50" charset="-128"/>
                <a:ea typeface="HGPｺﾞｼｯｸE" panose="020B0900000000000000" pitchFamily="50" charset="-128"/>
              </a:rPr>
              <a:t>, </a:t>
            </a:r>
            <a:r>
              <a:rPr lang="ja-JP" altLang="en-US" sz="1200" dirty="0" smtClean="0">
                <a:effectLst/>
                <a:latin typeface="HGPｺﾞｼｯｸE" panose="020B0900000000000000" pitchFamily="50" charset="-128"/>
                <a:ea typeface="HGPｺﾞｼｯｸE" panose="020B0900000000000000" pitchFamily="50" charset="-128"/>
              </a:rPr>
              <a:t>山口裕也</a:t>
            </a:r>
            <a:r>
              <a:rPr lang="en-US" altLang="ja-JP" sz="1200" dirty="0" smtClean="0">
                <a:effectLst/>
                <a:latin typeface="HGPｺﾞｼｯｸE" panose="020B0900000000000000" pitchFamily="50" charset="-128"/>
                <a:ea typeface="HGPｺﾞｼｯｸE" panose="020B0900000000000000" pitchFamily="50" charset="-128"/>
              </a:rPr>
              <a:t>, </a:t>
            </a:r>
            <a:r>
              <a:rPr lang="ja-JP" altLang="en-US" sz="1200" dirty="0" smtClean="0">
                <a:effectLst/>
                <a:latin typeface="HGPｺﾞｼｯｸE" panose="020B0900000000000000" pitchFamily="50" charset="-128"/>
                <a:ea typeface="HGPｺﾞｼｯｸE" panose="020B0900000000000000" pitchFamily="50" charset="-128"/>
              </a:rPr>
              <a:t>株式会社ヘキサドライブ</a:t>
            </a:r>
            <a:endParaRPr lang="en-US" altLang="ja-JP" sz="1200" dirty="0" smtClean="0">
              <a:effectLst/>
              <a:latin typeface="HGPｺﾞｼｯｸE" panose="020B0900000000000000" pitchFamily="50" charset="-128"/>
              <a:ea typeface="HGPｺﾞｼｯｸE" panose="020B0900000000000000" pitchFamily="50" charset="-128"/>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3"/>
              </a:rPr>
              <a:t>Deferred Lighting in Uncharted 4</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(SIGGRAPH2016) </a:t>
            </a:r>
            <a:r>
              <a:rPr lang="en-US" altLang="ja-JP" sz="1200" dirty="0" err="1" smtClean="0">
                <a:effectLst/>
                <a:latin typeface="HGPｺﾞｼｯｸE" panose="020B0900000000000000" pitchFamily="50" charset="-128"/>
                <a:ea typeface="HGPｺﾞｼｯｸE" panose="020B0900000000000000" pitchFamily="50" charset="-128"/>
              </a:rPr>
              <a:t>Ramy</a:t>
            </a:r>
            <a:r>
              <a:rPr lang="en-US" altLang="ja-JP" sz="1200" dirty="0" smtClean="0">
                <a:effectLst/>
                <a:latin typeface="HGPｺﾞｼｯｸE" panose="020B0900000000000000" pitchFamily="50" charset="-128"/>
                <a:ea typeface="HGPｺﾞｼｯｸE" panose="020B0900000000000000" pitchFamily="50" charset="-128"/>
              </a:rPr>
              <a:t> EI </a:t>
            </a:r>
            <a:r>
              <a:rPr lang="en-US" altLang="ja-JP" sz="1200" dirty="0" err="1" smtClean="0">
                <a:effectLst/>
                <a:latin typeface="HGPｺﾞｼｯｸE" panose="020B0900000000000000" pitchFamily="50" charset="-128"/>
                <a:ea typeface="HGPｺﾞｼｯｸE" panose="020B0900000000000000" pitchFamily="50" charset="-128"/>
              </a:rPr>
              <a:t>Garawany</a:t>
            </a:r>
            <a:r>
              <a:rPr lang="en-US" altLang="ja-JP" sz="1200" dirty="0" smtClean="0">
                <a:effectLst/>
                <a:latin typeface="HGPｺﾞｼｯｸE" panose="020B0900000000000000" pitchFamily="50" charset="-128"/>
                <a:ea typeface="HGPｺﾞｼｯｸE" panose="020B0900000000000000" pitchFamily="50" charset="-128"/>
              </a:rPr>
              <a:t>, Naughty Dog</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4"/>
              </a:rPr>
              <a:t>Rendering of Call of Duty: Infinite Warfare</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(Digital Dragon 2017) Michal </a:t>
            </a:r>
            <a:r>
              <a:rPr lang="en-US" altLang="ja-JP" sz="1200" dirty="0" err="1" smtClean="0">
                <a:effectLst/>
                <a:latin typeface="HGPｺﾞｼｯｸE" panose="020B0900000000000000" pitchFamily="50" charset="-128"/>
                <a:ea typeface="HGPｺﾞｼｯｸE" panose="020B0900000000000000" pitchFamily="50" charset="-128"/>
              </a:rPr>
              <a:t>Drobot</a:t>
            </a:r>
            <a:r>
              <a:rPr lang="en-US" altLang="ja-JP" sz="1200" dirty="0" smtClean="0">
                <a:effectLst/>
                <a:latin typeface="HGPｺﾞｼｯｸE" panose="020B0900000000000000" pitchFamily="50" charset="-128"/>
                <a:ea typeface="HGPｺﾞｼｯｸE" panose="020B0900000000000000" pitchFamily="50" charset="-128"/>
              </a:rPr>
              <a:t>, infinity ward, ACTIVISION</a:t>
            </a:r>
            <a:endParaRPr lang="ja-JP" altLang="en-US" sz="1200" dirty="0">
              <a:effectLst/>
              <a:latin typeface="HGPｺﾞｼｯｸE" panose="020B0900000000000000" pitchFamily="50" charset="-128"/>
              <a:ea typeface="HGPｺﾞｼｯｸE" panose="020B0900000000000000" pitchFamily="50" charset="-128"/>
            </a:endParaRPr>
          </a:p>
          <a:p>
            <a:pPr marL="36900" indent="0">
              <a:buNone/>
            </a:pPr>
            <a:r>
              <a:rPr kumimoji="1" lang="en-US" altLang="ja-JP" dirty="0" smtClean="0">
                <a:latin typeface="HGPｺﾞｼｯｸE" panose="020B0900000000000000" pitchFamily="50" charset="-128"/>
                <a:ea typeface="HGPｺﾞｼｯｸE" panose="020B0900000000000000" pitchFamily="50" charset="-128"/>
                <a:hlinkClick r:id="rId5"/>
              </a:rPr>
              <a:t>About G-Buffer in Games</a:t>
            </a:r>
            <a:endParaRPr kumimoji="1" lang="en-US" altLang="ja-JP" dirty="0" smtClean="0">
              <a:latin typeface="HGPｺﾞｼｯｸE" panose="020B0900000000000000" pitchFamily="50" charset="-128"/>
              <a:ea typeface="HGPｺﾞｼｯｸE" panose="020B0900000000000000" pitchFamily="50" charset="-128"/>
            </a:endParaRPr>
          </a:p>
          <a:p>
            <a:pPr marL="36900" indent="0">
              <a:buNone/>
            </a:pPr>
            <a:r>
              <a:rPr lang="en-US" altLang="ja-JP" dirty="0" smtClean="0">
                <a:latin typeface="HGPｺﾞｼｯｸE" panose="020B0900000000000000" pitchFamily="50" charset="-128"/>
                <a:ea typeface="HGPｺﾞｼｯｸE" panose="020B0900000000000000" pitchFamily="50" charset="-128"/>
                <a:hlinkClick r:id="rId6"/>
              </a:rPr>
              <a:t>Tile-based Rendering</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ゲームグラフィックス </a:t>
            </a:r>
            <a:r>
              <a:rPr lang="en-US" altLang="ja-JP" dirty="0" smtClean="0">
                <a:latin typeface="HGPｺﾞｼｯｸE" panose="020B0900000000000000" pitchFamily="50" charset="-128"/>
                <a:ea typeface="HGPｺﾞｼｯｸE" panose="020B0900000000000000" pitchFamily="50" charset="-128"/>
              </a:rPr>
              <a:t>2017 CGWORLD </a:t>
            </a:r>
            <a:r>
              <a:rPr lang="ja-JP" altLang="en-US" dirty="0" smtClean="0">
                <a:latin typeface="HGPｺﾞｼｯｸE" panose="020B0900000000000000" pitchFamily="50" charset="-128"/>
                <a:ea typeface="HGPｺﾞｼｯｸE" panose="020B0900000000000000" pitchFamily="50" charset="-128"/>
              </a:rPr>
              <a:t>特別編集版</a:t>
            </a:r>
            <a:r>
              <a:rPr lang="en-US" altLang="ja-JP" dirty="0" smtClean="0">
                <a:latin typeface="HGPｺﾞｼｯｸE" panose="020B0900000000000000" pitchFamily="50" charset="-128"/>
                <a:ea typeface="HGPｺﾞｼｯｸE" panose="020B0900000000000000" pitchFamily="50" charset="-128"/>
              </a:rPr>
              <a:t>』 </a:t>
            </a:r>
            <a:r>
              <a:rPr lang="en-US" altLang="ja-JP" sz="1200" dirty="0" smtClean="0">
                <a:latin typeface="HGPｺﾞｼｯｸE" panose="020B0900000000000000" pitchFamily="50" charset="-128"/>
                <a:ea typeface="HGPｺﾞｼｯｸE" panose="020B0900000000000000" pitchFamily="50" charset="-128"/>
              </a:rPr>
              <a:t>(2017) CGWORLD</a:t>
            </a:r>
            <a:r>
              <a:rPr lang="ja-JP" altLang="en-US" sz="1200" dirty="0" smtClean="0">
                <a:latin typeface="HGPｺﾞｼｯｸE" panose="020B0900000000000000" pitchFamily="50" charset="-128"/>
                <a:ea typeface="HGPｺﾞｼｯｸE" panose="020B0900000000000000" pitchFamily="50" charset="-128"/>
              </a:rPr>
              <a:t>編集部</a:t>
            </a:r>
            <a:endParaRPr kumimoji="1" lang="en-US" altLang="ja-JP" sz="12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7162018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521293" y="2017114"/>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ご</a:t>
            </a:r>
            <a:r>
              <a:rPr lang="ja-JP" altLang="en-US" dirty="0">
                <a:latin typeface="HGPｺﾞｼｯｸE" panose="020B0900000000000000" pitchFamily="50" charset="-128"/>
                <a:ea typeface="HGPｺﾞｼｯｸE" panose="020B0900000000000000" pitchFamily="50" charset="-128"/>
              </a:rPr>
              <a:t>質問</a:t>
            </a:r>
            <a:r>
              <a:rPr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1442799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521293" y="2017114"/>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ご清聴ありがとうございました。</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646601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521293" y="2017114"/>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おまけ</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297547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PｺﾞｼｯｸE" panose="020B0900000000000000" pitchFamily="50" charset="-128"/>
                <a:ea typeface="HGPｺﾞｼｯｸE" panose="020B0900000000000000" pitchFamily="50" charset="-128"/>
              </a:rPr>
              <a:t>モバイル</a:t>
            </a:r>
            <a:r>
              <a:rPr lang="en-US" altLang="ja-JP" dirty="0" smtClean="0">
                <a:latin typeface="HGPｺﾞｼｯｸE" panose="020B0900000000000000" pitchFamily="50" charset="-128"/>
                <a:ea typeface="HGPｺﾞｼｯｸE" panose="020B0900000000000000" pitchFamily="50" charset="-128"/>
              </a:rPr>
              <a:t>/VR</a:t>
            </a:r>
            <a:r>
              <a:rPr lang="ja-JP" altLang="en-US" dirty="0" err="1" smtClean="0">
                <a:latin typeface="HGPｺﾞｼｯｸE" panose="020B0900000000000000" pitchFamily="50" charset="-128"/>
                <a:ea typeface="HGPｺﾞｼｯｸE" panose="020B0900000000000000" pitchFamily="50" charset="-128"/>
              </a:rPr>
              <a:t>での</a:t>
            </a:r>
            <a:r>
              <a:rPr lang="ja-JP" altLang="en-US" dirty="0" smtClean="0">
                <a:latin typeface="HGPｺﾞｼｯｸE" panose="020B0900000000000000" pitchFamily="50" charset="-128"/>
                <a:ea typeface="HGPｺﾞｼｯｸE" panose="020B0900000000000000" pitchFamily="50" charset="-128"/>
              </a:rPr>
              <a:t>レンダリング方式の選択</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781394" y="1705154"/>
            <a:ext cx="10618563" cy="4954954"/>
          </a:xfrm>
        </p:spPr>
        <p:txBody>
          <a:bodyPr>
            <a:normAutofit/>
          </a:bodyPr>
          <a:lstStyle/>
          <a:p>
            <a:pPr>
              <a:buFont typeface="Wingdings" panose="05000000000000000000" pitchFamily="2" charset="2"/>
              <a:buChar char="l"/>
            </a:pPr>
            <a:r>
              <a:rPr lang="ja-JP" altLang="en-US" dirty="0" smtClean="0">
                <a:latin typeface="HGPｺﾞｼｯｸE" panose="020B0900000000000000" pitchFamily="50" charset="-128"/>
                <a:ea typeface="HGPｺﾞｼｯｸE" panose="020B0900000000000000" pitchFamily="50" charset="-128"/>
              </a:rPr>
              <a:t>モバイル</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基本</a:t>
            </a:r>
            <a:r>
              <a:rPr lang="en-US" altLang="ja-JP" dirty="0" smtClean="0">
                <a:latin typeface="HGPｺﾞｼｯｸE" panose="020B0900000000000000" pitchFamily="50" charset="-128"/>
                <a:ea typeface="HGPｺﾞｼｯｸE" panose="020B0900000000000000" pitchFamily="50" charset="-128"/>
              </a:rPr>
              <a:t>Forward</a:t>
            </a: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UE4</a:t>
            </a:r>
            <a:r>
              <a:rPr lang="ja-JP" altLang="en-US" dirty="0" smtClean="0">
                <a:latin typeface="HGPｺﾞｼｯｸE" panose="020B0900000000000000" pitchFamily="50" charset="-128"/>
                <a:ea typeface="HGPｺﾞｼｯｸE" panose="020B0900000000000000" pitchFamily="50" charset="-128"/>
              </a:rPr>
              <a:t>を採用したタイトルは、</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を採用しているかもしれない</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V</a:t>
            </a:r>
            <a:r>
              <a:rPr lang="en-US" altLang="ja-JP" dirty="0">
                <a:latin typeface="HGPｺﾞｼｯｸE" panose="020B0900000000000000" pitchFamily="50" charset="-128"/>
                <a:ea typeface="HGPｺﾞｼｯｸE" panose="020B0900000000000000" pitchFamily="50" charset="-128"/>
              </a:rPr>
              <a:t>R</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kumimoji="1" lang="ja-JP" altLang="en-US" dirty="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基本</a:t>
            </a:r>
            <a:r>
              <a:rPr kumimoji="1" lang="en-US" altLang="ja-JP" dirty="0" smtClean="0">
                <a:latin typeface="HGPｺﾞｼｯｸE" panose="020B0900000000000000" pitchFamily="50" charset="-128"/>
                <a:ea typeface="HGPｺﾞｼｯｸE" panose="020B0900000000000000" pitchFamily="50" charset="-128"/>
              </a:rPr>
              <a:t>Forward</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kumimoji="1" lang="ja-JP" altLang="en-US" dirty="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UE4</a:t>
            </a:r>
            <a:r>
              <a:rPr lang="ja-JP" altLang="en-US" dirty="0">
                <a:latin typeface="HGPｺﾞｼｯｸE" panose="020B0900000000000000" pitchFamily="50" charset="-128"/>
                <a:ea typeface="HGPｺﾞｼｯｸE" panose="020B0900000000000000" pitchFamily="50" charset="-128"/>
              </a:rPr>
              <a:t>は</a:t>
            </a:r>
            <a:r>
              <a:rPr kumimoji="1" lang="en-US" altLang="ja-JP" dirty="0" smtClean="0">
                <a:latin typeface="HGPｺﾞｼｯｸE" panose="020B0900000000000000" pitchFamily="50" charset="-128"/>
                <a:ea typeface="HGPｺﾞｼｯｸE" panose="020B0900000000000000" pitchFamily="50" charset="-128"/>
              </a:rPr>
              <a:t>VR</a:t>
            </a:r>
            <a:r>
              <a:rPr kumimoji="1" lang="ja-JP" altLang="en-US" dirty="0" smtClean="0">
                <a:latin typeface="HGPｺﾞｼｯｸE" panose="020B0900000000000000" pitchFamily="50" charset="-128"/>
                <a:ea typeface="HGPｺﾞｼｯｸE" panose="020B0900000000000000" pitchFamily="50" charset="-128"/>
              </a:rPr>
              <a:t>向けの</a:t>
            </a:r>
            <a:r>
              <a:rPr kumimoji="1" lang="en-US" altLang="ja-JP" dirty="0" smtClean="0">
                <a:latin typeface="HGPｺﾞｼｯｸE" panose="020B0900000000000000" pitchFamily="50" charset="-128"/>
                <a:ea typeface="HGPｺﾞｼｯｸE" panose="020B0900000000000000" pitchFamily="50" charset="-128"/>
              </a:rPr>
              <a:t>Forward Rendering</a:t>
            </a:r>
            <a:r>
              <a:rPr kumimoji="1" lang="ja-JP" altLang="en-US" dirty="0" smtClean="0">
                <a:latin typeface="HGPｺﾞｼｯｸE" panose="020B0900000000000000" pitchFamily="50" charset="-128"/>
                <a:ea typeface="HGPｺﾞｼｯｸE" panose="020B0900000000000000" pitchFamily="50" charset="-128"/>
              </a:rPr>
              <a:t>を追加した</a:t>
            </a:r>
            <a:endParaRPr kumimoji="1"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en-US" altLang="ja-JP" dirty="0" err="1" smtClean="0">
                <a:latin typeface="HGPｺﾞｼｯｸE" panose="020B0900000000000000" pitchFamily="50" charset="-128"/>
                <a:ea typeface="HGPｺﾞｼｯｸE" panose="020B0900000000000000" pitchFamily="50" charset="-128"/>
              </a:rPr>
              <a:t>ScreenSpace</a:t>
            </a:r>
            <a:r>
              <a:rPr lang="ja-JP" altLang="en-US" dirty="0" smtClean="0">
                <a:latin typeface="HGPｺﾞｼｯｸE" panose="020B0900000000000000" pitchFamily="50" charset="-128"/>
                <a:ea typeface="HGPｺﾞｼｯｸE" panose="020B0900000000000000" pitchFamily="50" charset="-128"/>
              </a:rPr>
              <a:t>系技術が一部使用できないなどの問題はある</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kumimoji="1" lang="ja-JP" altLang="en-US" dirty="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a:t>
            </a:r>
            <a:r>
              <a:rPr lang="en-US" altLang="ja-JP" dirty="0" err="1" smtClean="0">
                <a:effectLst/>
                <a:latin typeface="HGPｺﾞｼｯｸE" panose="020B0900000000000000" pitchFamily="50" charset="-128"/>
                <a:ea typeface="HGPｺﾞｼｯｸE" panose="020B0900000000000000" pitchFamily="50" charset="-128"/>
              </a:rPr>
              <a:t>Foveated</a:t>
            </a:r>
            <a:r>
              <a:rPr lang="en-US" altLang="ja-JP" dirty="0" smtClean="0">
                <a:effectLst/>
                <a:latin typeface="HGPｺﾞｼｯｸE" panose="020B0900000000000000" pitchFamily="50" charset="-128"/>
                <a:ea typeface="HGPｺﾞｼｯｸE" panose="020B0900000000000000" pitchFamily="50" charset="-128"/>
              </a:rPr>
              <a:t> Reconstruction</a:t>
            </a:r>
            <a:r>
              <a:rPr lang="ja-JP" altLang="en-US" dirty="0" smtClean="0">
                <a:latin typeface="HGPｺﾞｼｯｸE" panose="020B0900000000000000" pitchFamily="50" charset="-128"/>
                <a:ea typeface="HGPｺﾞｼｯｸE" panose="020B0900000000000000" pitchFamily="50" charset="-128"/>
              </a:rPr>
              <a:t>とい</a:t>
            </a:r>
            <a:r>
              <a:rPr lang="ja-JP" altLang="en-US" dirty="0">
                <a:latin typeface="HGPｺﾞｼｯｸE" panose="020B0900000000000000" pitchFamily="50" charset="-128"/>
                <a:ea typeface="HGPｺﾞｼｯｸE" panose="020B0900000000000000" pitchFamily="50" charset="-128"/>
              </a:rPr>
              <a:t>う</a:t>
            </a:r>
            <a:r>
              <a:rPr kumimoji="1" lang="en-US" altLang="ja-JP" dirty="0" smtClean="0">
                <a:latin typeface="HGPｺﾞｼｯｸE" panose="020B0900000000000000" pitchFamily="50" charset="-128"/>
                <a:ea typeface="HGPｺﾞｼｯｸE" panose="020B0900000000000000" pitchFamily="50" charset="-128"/>
              </a:rPr>
              <a:t>Deferred</a:t>
            </a:r>
            <a:r>
              <a:rPr kumimoji="1" lang="ja-JP" altLang="en-US" dirty="0" smtClean="0">
                <a:latin typeface="HGPｺﾞｼｯｸE" panose="020B0900000000000000" pitchFamily="50" charset="-128"/>
                <a:ea typeface="HGPｺﾞｼｯｸE" panose="020B0900000000000000" pitchFamily="50" charset="-128"/>
              </a:rPr>
              <a:t>前提な技術が発表されている</a:t>
            </a:r>
            <a:endParaRPr kumimoji="1" lang="en-US" altLang="ja-JP" dirty="0" smtClean="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4304147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不透明パス</a:t>
            </a:r>
            <a:r>
              <a:rPr kumimoji="1" lang="ja-JP" altLang="en-US" dirty="0" smtClean="0">
                <a:latin typeface="HGPｺﾞｼｯｸE" panose="020B0900000000000000" pitchFamily="50" charset="-128"/>
                <a:ea typeface="HGPｺﾞｼｯｸE" panose="020B0900000000000000" pitchFamily="50" charset="-128"/>
              </a:rPr>
              <a:t>での疑似半透明表現</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781394" y="1580050"/>
            <a:ext cx="10618563" cy="4954954"/>
          </a:xfrm>
        </p:spPr>
        <p:txBody>
          <a:bodyPr>
            <a:normAutofit/>
          </a:bodyPr>
          <a:lstStyle/>
          <a:p>
            <a:pPr>
              <a:buFont typeface="Wingdings" panose="05000000000000000000" pitchFamily="2" charset="2"/>
              <a:buChar char="l"/>
            </a:pPr>
            <a:r>
              <a:rPr lang="ja-JP" altLang="en-US" dirty="0" smtClean="0">
                <a:latin typeface="HGPｺﾞｼｯｸE" panose="020B0900000000000000" pitchFamily="50" charset="-128"/>
                <a:ea typeface="HGPｺﾞｼｯｸE" panose="020B0900000000000000" pitchFamily="50" charset="-128"/>
              </a:rPr>
              <a:t>ディザリング（ドット抜き）を利用して、半透明のように見せる手法</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今</a:t>
            </a:r>
            <a:r>
              <a:rPr lang="ja-JP" altLang="en-US" dirty="0" smtClean="0">
                <a:latin typeface="HGPｺﾞｼｯｸE" panose="020B0900000000000000" pitchFamily="50" charset="-128"/>
                <a:ea typeface="HGPｺﾞｼｯｸE" panose="020B0900000000000000" pitchFamily="50" charset="-128"/>
              </a:rPr>
              <a:t>世代のタイトルではよく使用されている</a:t>
            </a:r>
            <a:endParaRPr lang="en-US" altLang="ja-JP" dirty="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dirty="0" smtClean="0">
                <a:latin typeface="HGPｺﾞｼｯｸE" panose="020B0900000000000000" pitchFamily="50" charset="-128"/>
                <a:ea typeface="HGPｺﾞｼｯｸE" panose="020B0900000000000000" pitchFamily="50" charset="-128"/>
              </a:rPr>
              <a:t>不透明パスで処理できるので、</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でも処理可能</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半透明で問題になる描画順による問題は</a:t>
            </a:r>
            <a:r>
              <a:rPr lang="ja-JP" altLang="en-US" dirty="0" smtClean="0">
                <a:latin typeface="HGPｺﾞｼｯｸE" panose="020B0900000000000000" pitchFamily="50" charset="-128"/>
                <a:ea typeface="HGPｺﾞｼｯｸE" panose="020B0900000000000000" pitchFamily="50" charset="-128"/>
              </a:rPr>
              <a:t>ない</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dirty="0" smtClean="0">
                <a:latin typeface="HGPｺﾞｼｯｸE" panose="020B0900000000000000" pitchFamily="50" charset="-128"/>
                <a:ea typeface="HGPｺﾞｼｯｸE" panose="020B0900000000000000" pitchFamily="50" charset="-128"/>
              </a:rPr>
              <a:t>縮小バッファやチェッカーボードレンダリングとは相性が悪いなど、問題があるので注意は必要</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err="1">
                <a:latin typeface="HGPｺﾞｼｯｸE" panose="020B0900000000000000" pitchFamily="50" charset="-128"/>
                <a:ea typeface="HGPｺﾞｼｯｸE" panose="020B0900000000000000" pitchFamily="50" charset="-128"/>
              </a:rPr>
              <a:t>TemporalAA</a:t>
            </a:r>
            <a:r>
              <a:rPr lang="ja-JP" altLang="en-US" dirty="0">
                <a:latin typeface="HGPｺﾞｼｯｸE" panose="020B0900000000000000" pitchFamily="50" charset="-128"/>
                <a:ea typeface="HGPｺﾞｼｯｸE" panose="020B0900000000000000" pitchFamily="50" charset="-128"/>
              </a:rPr>
              <a:t>でドット感を軽減</a:t>
            </a:r>
            <a:r>
              <a:rPr lang="ja-JP" altLang="en-US" dirty="0" smtClean="0">
                <a:latin typeface="HGPｺﾞｼｯｸE" panose="020B0900000000000000" pitchFamily="50" charset="-128"/>
                <a:ea typeface="HGPｺﾞｼｯｸE" panose="020B0900000000000000" pitchFamily="50" charset="-128"/>
              </a:rPr>
              <a:t>できる</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UE4</a:t>
            </a:r>
            <a:r>
              <a:rPr lang="ja-JP" altLang="en-US" dirty="0" smtClean="0">
                <a:latin typeface="HGPｺﾞｼｯｸE" panose="020B0900000000000000" pitchFamily="50" charset="-128"/>
                <a:ea typeface="HGPｺﾞｼｯｸE" panose="020B0900000000000000" pitchFamily="50" charset="-128"/>
              </a:rPr>
              <a:t>では「</a:t>
            </a:r>
            <a:r>
              <a:rPr lang="en-US" altLang="ja-JP" dirty="0" smtClean="0">
                <a:latin typeface="HGPｺﾞｼｯｸE" panose="020B0900000000000000" pitchFamily="50" charset="-128"/>
                <a:ea typeface="HGPｺﾞｼｯｸE" panose="020B0900000000000000" pitchFamily="50" charset="-128"/>
              </a:rPr>
              <a:t>Dither </a:t>
            </a:r>
            <a:r>
              <a:rPr lang="en-US" altLang="ja-JP" dirty="0" err="1" smtClean="0">
                <a:latin typeface="HGPｺﾞｼｯｸE" panose="020B0900000000000000" pitchFamily="50" charset="-128"/>
                <a:ea typeface="HGPｺﾞｼｯｸE" panose="020B0900000000000000" pitchFamily="50" charset="-128"/>
              </a:rPr>
              <a:t>TemporalAA</a:t>
            </a:r>
            <a:r>
              <a:rPr lang="ja-JP" altLang="en-US" dirty="0" smtClean="0">
                <a:latin typeface="HGPｺﾞｼｯｸE" panose="020B0900000000000000" pitchFamily="50" charset="-128"/>
                <a:ea typeface="HGPｺﾞｼｯｸE" panose="020B0900000000000000" pitchFamily="50" charset="-128"/>
              </a:rPr>
              <a:t>」というノードで使用できる</a:t>
            </a:r>
            <a:endParaRPr lang="en-US" altLang="ja-JP" dirty="0" smtClean="0">
              <a:latin typeface="HGPｺﾞｼｯｸE" panose="020B0900000000000000" pitchFamily="50" charset="-128"/>
              <a:ea typeface="HGPｺﾞｼｯｸE" panose="020B0900000000000000"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332" y="4708478"/>
            <a:ext cx="2839833" cy="1951630"/>
          </a:xfrm>
          <a:prstGeom prst="rect">
            <a:avLst/>
          </a:prstGeom>
        </p:spPr>
      </p:pic>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103" y="4708478"/>
            <a:ext cx="3596850" cy="1826526"/>
          </a:xfrm>
          <a:prstGeom prst="rect">
            <a:avLst/>
          </a:prstGeom>
        </p:spPr>
      </p:pic>
    </p:spTree>
    <p:extLst>
      <p:ext uri="{BB962C8B-B14F-4D97-AF65-F5344CB8AC3E}">
        <p14:creationId xmlns:p14="http://schemas.microsoft.com/office/powerpoint/2010/main" val="1715342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4854" y="2174790"/>
            <a:ext cx="11154637" cy="2339546"/>
          </a:xfrm>
        </p:spPr>
        <p:txBody>
          <a:bodyPr>
            <a:normAutofit/>
          </a:bodyPr>
          <a:lstStyle/>
          <a:p>
            <a:r>
              <a:rPr lang="en-US" altLang="ja-JP" dirty="0" smtClean="0">
                <a:latin typeface="HGPｺﾞｼｯｸE" panose="020B0900000000000000" pitchFamily="50" charset="-128"/>
                <a:ea typeface="HGPｺﾞｼｯｸE" panose="020B0900000000000000" pitchFamily="50" charset="-128"/>
              </a:rPr>
              <a:t>1. </a:t>
            </a:r>
            <a:r>
              <a:rPr lang="ja-JP" altLang="en-US" dirty="0" smtClean="0">
                <a:latin typeface="HGPｺﾞｼｯｸE" panose="020B0900000000000000" pitchFamily="50" charset="-128"/>
                <a:ea typeface="HGPｺﾞｼｯｸE" panose="020B0900000000000000" pitchFamily="50" charset="-128"/>
              </a:rPr>
              <a:t>レンダリング方式</a:t>
            </a:r>
            <a:r>
              <a:rPr lang="en-US" altLang="ja-JP" dirty="0" smtClean="0">
                <a:latin typeface="HGPｺﾞｼｯｸE" panose="020B0900000000000000" pitchFamily="50" charset="-128"/>
                <a:ea typeface="HGPｺﾞｼｯｸE" panose="020B0900000000000000" pitchFamily="50" charset="-128"/>
              </a:rPr>
              <a:t>(Forward</a:t>
            </a:r>
            <a:r>
              <a:rPr lang="ja-JP" altLang="en-US" dirty="0" err="1" smtClean="0">
                <a:latin typeface="HGPｺﾞｼｯｸE" panose="020B0900000000000000" pitchFamily="50" charset="-128"/>
                <a:ea typeface="HGPｺﾞｼｯｸE" panose="020B0900000000000000" pitchFamily="50" charset="-128"/>
              </a:rPr>
              <a:t>、</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について</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870773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HGPｺﾞｼｯｸE" panose="020B0900000000000000" pitchFamily="50" charset="-128"/>
                <a:ea typeface="HGPｺﾞｼｯｸE" panose="020B0900000000000000" pitchFamily="50" charset="-128"/>
              </a:rPr>
              <a:t>Forward Rendering</a:t>
            </a:r>
            <a:r>
              <a:rPr kumimoji="1" lang="ja-JP" altLang="en-US" dirty="0" smtClean="0">
                <a:latin typeface="HGPｺﾞｼｯｸE" panose="020B0900000000000000" pitchFamily="50" charset="-128"/>
                <a:ea typeface="HGPｺﾞｼｯｸE" panose="020B0900000000000000" pitchFamily="50" charset="-128"/>
              </a:rPr>
              <a:t>（フォワードレンダリング）って？</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913795" y="1732450"/>
            <a:ext cx="10353762" cy="2036246"/>
          </a:xfrm>
        </p:spPr>
        <p:txBody>
          <a:bodyPr>
            <a:normAutofit/>
          </a:bodyPr>
          <a:lstStyle/>
          <a:p>
            <a:pPr>
              <a:buFont typeface="Wingdings" panose="05000000000000000000" pitchFamily="2" charset="2"/>
              <a:buChar char="l"/>
            </a:pPr>
            <a:r>
              <a:rPr lang="ja-JP" altLang="en-US" sz="2800" dirty="0" smtClean="0">
                <a:effectLst/>
                <a:latin typeface="HGPｺﾞｼｯｸE" panose="020B0900000000000000" pitchFamily="50" charset="-128"/>
                <a:ea typeface="HGPｺﾞｼｯｸE" panose="020B0900000000000000" pitchFamily="50" charset="-128"/>
              </a:rPr>
              <a:t>モデル描画時にライティングを行う手法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sz="2800" dirty="0">
                <a:effectLst/>
                <a:latin typeface="HGPｺﾞｼｯｸE" panose="020B0900000000000000" pitchFamily="50" charset="-128"/>
                <a:ea typeface="HGPｺﾞｼｯｸE" panose="020B0900000000000000" pitchFamily="50" charset="-128"/>
              </a:rPr>
              <a:t>直感的</a:t>
            </a:r>
            <a:r>
              <a:rPr lang="ja-JP" altLang="en-US" sz="2800" dirty="0" smtClean="0">
                <a:effectLst/>
                <a:latin typeface="HGPｺﾞｼｯｸE" panose="020B0900000000000000" pitchFamily="50" charset="-128"/>
                <a:ea typeface="HGPｺﾞｼｯｸE" panose="020B0900000000000000" pitchFamily="50" charset="-128"/>
              </a:rPr>
              <a:t>なレンダリング手法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sz="2800" dirty="0" smtClean="0">
                <a:effectLst/>
                <a:latin typeface="HGPｺﾞｼｯｸE" panose="020B0900000000000000" pitchFamily="50" charset="-128"/>
                <a:ea typeface="HGPｺﾞｼｯｸE" panose="020B0900000000000000" pitchFamily="50" charset="-128"/>
              </a:rPr>
              <a:t>PS3</a:t>
            </a:r>
            <a:r>
              <a:rPr lang="ja-JP" altLang="en-US" sz="2800" dirty="0" smtClean="0">
                <a:effectLst/>
                <a:latin typeface="HGPｺﾞｼｯｸE" panose="020B0900000000000000" pitchFamily="50" charset="-128"/>
                <a:ea typeface="HGPｺﾞｼｯｸE" panose="020B0900000000000000" pitchFamily="50" charset="-128"/>
              </a:rPr>
              <a:t>初期くらいまでは主流</a:t>
            </a:r>
            <a:endParaRPr lang="en-US" altLang="ja-JP" sz="2800" dirty="0" smtClean="0">
              <a:effectLst/>
              <a:latin typeface="HGPｺﾞｼｯｸE" panose="020B0900000000000000" pitchFamily="50" charset="-128"/>
              <a:ea typeface="HGPｺﾞｼｯｸE" panose="020B0900000000000000" pitchFamily="50" charset="-128"/>
            </a:endParaRPr>
          </a:p>
        </p:txBody>
      </p:sp>
      <p:sp>
        <p:nvSpPr>
          <p:cNvPr id="4" name="角丸四角形 3"/>
          <p:cNvSpPr/>
          <p:nvPr/>
        </p:nvSpPr>
        <p:spPr>
          <a:xfrm>
            <a:off x="1959018" y="5033473"/>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bg2">
                    <a:lumMod val="10000"/>
                    <a:lumOff val="90000"/>
                  </a:schemeClr>
                </a:solidFill>
                <a:latin typeface="HGPｺﾞｼｯｸE" panose="020B0900000000000000" pitchFamily="50" charset="-128"/>
                <a:ea typeface="HGPｺﾞｼｯｸE" panose="020B0900000000000000" pitchFamily="50" charset="-128"/>
              </a:rPr>
              <a:t>モデル</a:t>
            </a:r>
            <a:r>
              <a:rPr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rPr>
              <a:t>描画</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5" name="右矢印 4"/>
          <p:cNvSpPr/>
          <p:nvPr/>
        </p:nvSpPr>
        <p:spPr>
          <a:xfrm>
            <a:off x="5289847" y="5328302"/>
            <a:ext cx="1316052" cy="393107"/>
          </a:xfrm>
          <a:prstGeom prst="rightArrow">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7595180" y="5033473"/>
            <a:ext cx="2719593"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bg2">
                    <a:lumMod val="10000"/>
                    <a:lumOff val="90000"/>
                  </a:schemeClr>
                </a:solidFill>
                <a:latin typeface="HGPｺﾞｼｯｸE" panose="020B0900000000000000" pitchFamily="50" charset="-128"/>
                <a:ea typeface="HGPｺﾞｼｯｸE" panose="020B0900000000000000" pitchFamily="50" charset="-128"/>
              </a:rPr>
              <a:t>ライティング結果を描画</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7" name="正方形/長方形 6"/>
          <p:cNvSpPr/>
          <p:nvPr/>
        </p:nvSpPr>
        <p:spPr>
          <a:xfrm>
            <a:off x="1512606" y="4554909"/>
            <a:ext cx="9152546" cy="1939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289847" y="4976062"/>
            <a:ext cx="1794617" cy="369332"/>
          </a:xfrm>
          <a:prstGeom prst="rect">
            <a:avLst/>
          </a:prstGeom>
          <a:noFill/>
        </p:spPr>
        <p:txBody>
          <a:bodyPr wrap="square" rtlCol="0">
            <a:spAutoFit/>
          </a:bodyPr>
          <a:lstStyle/>
          <a:p>
            <a:r>
              <a:rPr kumimoji="1" lang="ja-JP" altLang="en-US" dirty="0" smtClean="0">
                <a:solidFill>
                  <a:schemeClr val="tx2">
                    <a:lumMod val="90000"/>
                  </a:schemeClr>
                </a:solidFill>
                <a:latin typeface="HGPｺﾞｼｯｸE" panose="020B0900000000000000" pitchFamily="50" charset="-128"/>
                <a:ea typeface="HGPｺﾞｼｯｸE" panose="020B0900000000000000" pitchFamily="50" charset="-128"/>
              </a:rPr>
              <a:t>ライティング</a:t>
            </a:r>
            <a:endParaRPr kumimoji="1" lang="ja-JP" altLang="en-US" dirty="0">
              <a:solidFill>
                <a:schemeClr val="tx2">
                  <a:lumMod val="90000"/>
                </a:schemeClr>
              </a:solidFill>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667987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HGPｺﾞｼｯｸE" panose="020B0900000000000000" pitchFamily="50" charset="-128"/>
                <a:ea typeface="HGPｺﾞｼｯｸE" panose="020B0900000000000000" pitchFamily="50" charset="-128"/>
              </a:rPr>
              <a:t>Deferred Rendering</a:t>
            </a:r>
            <a:r>
              <a:rPr kumimoji="1" lang="ja-JP" altLang="en-US" dirty="0" smtClean="0">
                <a:latin typeface="HGPｺﾞｼｯｸE" panose="020B0900000000000000" pitchFamily="50" charset="-128"/>
                <a:ea typeface="HGPｺﾞｼｯｸE" panose="020B0900000000000000" pitchFamily="50" charset="-128"/>
              </a:rPr>
              <a:t>（ディファードレンダリング）って？</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913795" y="1732449"/>
            <a:ext cx="10353762" cy="2049065"/>
          </a:xfrm>
        </p:spPr>
        <p:txBody>
          <a:bodyPr/>
          <a:lstStyle/>
          <a:p>
            <a:pPr marL="36900" indent="0">
              <a:buNone/>
            </a:pPr>
            <a:endParaRPr lang="en-US" altLang="ja-JP" b="1" dirty="0" smtClean="0">
              <a:effectLst/>
            </a:endParaRPr>
          </a:p>
          <a:p>
            <a:pPr>
              <a:buFont typeface="Wingdings" panose="05000000000000000000" pitchFamily="2" charset="2"/>
              <a:buChar char="l"/>
            </a:pPr>
            <a:endParaRPr lang="en-US" altLang="ja-JP" b="1" dirty="0">
              <a:effectLst/>
            </a:endParaRPr>
          </a:p>
          <a:p>
            <a:pPr>
              <a:buFont typeface="Wingdings" panose="05000000000000000000" pitchFamily="2" charset="2"/>
              <a:buChar char="l"/>
            </a:pPr>
            <a:endParaRPr kumimoji="1" lang="ja-JP" altLang="en-US" dirty="0"/>
          </a:p>
        </p:txBody>
      </p:sp>
      <p:sp>
        <p:nvSpPr>
          <p:cNvPr id="4" name="コンテンツ プレースホルダー 2"/>
          <p:cNvSpPr txBox="1">
            <a:spLocks/>
          </p:cNvSpPr>
          <p:nvPr/>
        </p:nvSpPr>
        <p:spPr>
          <a:xfrm>
            <a:off x="913795" y="1732450"/>
            <a:ext cx="10353762" cy="20362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Wingdings" panose="05000000000000000000" pitchFamily="2" charset="2"/>
              <a:buChar char="l"/>
            </a:pPr>
            <a:r>
              <a:rPr lang="en-US" altLang="ja-JP" sz="2800" dirty="0" err="1" smtClean="0">
                <a:effectLst/>
                <a:latin typeface="HGPｺﾞｼｯｸE" panose="020B0900000000000000" pitchFamily="50" charset="-128"/>
                <a:ea typeface="HGPｺﾞｼｯｸE" panose="020B0900000000000000" pitchFamily="50" charset="-128"/>
              </a:rPr>
              <a:t>GBuffer</a:t>
            </a:r>
            <a:r>
              <a:rPr lang="en-US" altLang="ja-JP" sz="2800" dirty="0" smtClean="0">
                <a:effectLst/>
                <a:latin typeface="HGPｺﾞｼｯｸE" panose="020B0900000000000000" pitchFamily="50" charset="-128"/>
                <a:ea typeface="HGPｺﾞｼｯｸE" panose="020B0900000000000000" pitchFamily="50" charset="-128"/>
              </a:rPr>
              <a:t>(G</a:t>
            </a:r>
            <a:r>
              <a:rPr lang="ja-JP" altLang="en-US" sz="2800" dirty="0" smtClean="0">
                <a:effectLst/>
                <a:latin typeface="HGPｺﾞｼｯｸE" panose="020B0900000000000000" pitchFamily="50" charset="-128"/>
                <a:ea typeface="HGPｺﾞｼｯｸE" panose="020B0900000000000000" pitchFamily="50" charset="-128"/>
              </a:rPr>
              <a:t>バッファ</a:t>
            </a:r>
            <a:r>
              <a:rPr lang="en-US" altLang="ja-JP" sz="2800" dirty="0" smtClean="0">
                <a:effectLst/>
                <a:latin typeface="HGPｺﾞｼｯｸE" panose="020B0900000000000000" pitchFamily="50" charset="-128"/>
                <a:ea typeface="HGPｺﾞｼｯｸE" panose="020B0900000000000000" pitchFamily="50" charset="-128"/>
              </a:rPr>
              <a:t>)</a:t>
            </a:r>
            <a:r>
              <a:rPr lang="ja-JP" altLang="en-US" sz="2800" dirty="0" smtClean="0">
                <a:effectLst/>
                <a:latin typeface="HGPｺﾞｼｯｸE" panose="020B0900000000000000" pitchFamily="50" charset="-128"/>
                <a:ea typeface="HGPｺﾞｼｯｸE" panose="020B0900000000000000" pitchFamily="50" charset="-128"/>
              </a:rPr>
              <a:t>と呼ばれるバッファにモデル情報を一旦出力し、</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 ポストプロセスで遅延してライティングを行う手法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sz="2800" dirty="0" smtClean="0">
                <a:effectLst/>
                <a:latin typeface="HGPｺﾞｼｯｸE" panose="020B0900000000000000" pitchFamily="50" charset="-128"/>
                <a:ea typeface="HGPｺﾞｼｯｸE" panose="020B0900000000000000" pitchFamily="50" charset="-128"/>
              </a:rPr>
              <a:t>少し描画パスが複雑になるが、</a:t>
            </a:r>
            <a:r>
              <a:rPr lang="ja-JP" altLang="en-US" sz="2800" dirty="0">
                <a:effectLst/>
                <a:latin typeface="HGPｺﾞｼｯｸE" panose="020B0900000000000000" pitchFamily="50" charset="-128"/>
                <a:ea typeface="HGPｺﾞｼｯｸE" panose="020B0900000000000000" pitchFamily="50" charset="-128"/>
              </a:rPr>
              <a:t>様々</a:t>
            </a:r>
            <a:r>
              <a:rPr lang="ja-JP" altLang="en-US" sz="2800" dirty="0" smtClean="0">
                <a:effectLst/>
                <a:latin typeface="HGPｺﾞｼｯｸE" panose="020B0900000000000000" pitchFamily="50" charset="-128"/>
                <a:ea typeface="HGPｺﾞｼｯｸE" panose="020B0900000000000000" pitchFamily="50" charset="-128"/>
              </a:rPr>
              <a:t>な利点がある手法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sz="2800" dirty="0" smtClean="0">
                <a:effectLst/>
                <a:latin typeface="HGPｺﾞｼｯｸE" panose="020B0900000000000000" pitchFamily="50" charset="-128"/>
                <a:ea typeface="HGPｺﾞｼｯｸE" panose="020B0900000000000000" pitchFamily="50" charset="-128"/>
              </a:rPr>
              <a:t>PS3</a:t>
            </a:r>
            <a:r>
              <a:rPr lang="ja-JP" altLang="en-US" sz="2800" dirty="0" smtClean="0">
                <a:effectLst/>
                <a:latin typeface="HGPｺﾞｼｯｸE" panose="020B0900000000000000" pitchFamily="50" charset="-128"/>
                <a:ea typeface="HGPｺﾞｼｯｸE" panose="020B0900000000000000" pitchFamily="50" charset="-128"/>
              </a:rPr>
              <a:t>中期以降は主流</a:t>
            </a:r>
            <a:endParaRPr lang="en-US" altLang="ja-JP" sz="2800" dirty="0" smtClean="0">
              <a:effectLst/>
              <a:latin typeface="HGPｺﾞｼｯｸE" panose="020B0900000000000000" pitchFamily="50" charset="-128"/>
              <a:ea typeface="HGPｺﾞｼｯｸE" panose="020B0900000000000000" pitchFamily="50" charset="-128"/>
            </a:endParaRPr>
          </a:p>
        </p:txBody>
      </p:sp>
      <p:sp>
        <p:nvSpPr>
          <p:cNvPr id="5" name="角丸四角形 4"/>
          <p:cNvSpPr/>
          <p:nvPr/>
        </p:nvSpPr>
        <p:spPr>
          <a:xfrm>
            <a:off x="1959018" y="5439397"/>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bg2">
                    <a:lumMod val="10000"/>
                    <a:lumOff val="90000"/>
                  </a:schemeClr>
                </a:solidFill>
                <a:latin typeface="HGPｺﾞｼｯｸE" panose="020B0900000000000000" pitchFamily="50" charset="-128"/>
                <a:ea typeface="HGPｺﾞｼｯｸE" panose="020B0900000000000000" pitchFamily="50" charset="-128"/>
              </a:rPr>
              <a:t>GBuffer</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6" name="右矢印 5"/>
          <p:cNvSpPr/>
          <p:nvPr/>
        </p:nvSpPr>
        <p:spPr>
          <a:xfrm>
            <a:off x="5321697" y="5755591"/>
            <a:ext cx="1316052" cy="393107"/>
          </a:xfrm>
          <a:prstGeom prst="rightArrow">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7595180" y="5456489"/>
            <a:ext cx="2719593"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rPr>
              <a:t>ライティング結果を描画</a:t>
            </a:r>
          </a:p>
        </p:txBody>
      </p:sp>
      <p:sp>
        <p:nvSpPr>
          <p:cNvPr id="8" name="正方形/長方形 7"/>
          <p:cNvSpPr/>
          <p:nvPr/>
        </p:nvSpPr>
        <p:spPr>
          <a:xfrm>
            <a:off x="1512606" y="4033614"/>
            <a:ext cx="9152546" cy="25722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257997" y="5386259"/>
            <a:ext cx="1794617" cy="369332"/>
          </a:xfrm>
          <a:prstGeom prst="rect">
            <a:avLst/>
          </a:prstGeom>
          <a:noFill/>
        </p:spPr>
        <p:txBody>
          <a:bodyPr wrap="square" rtlCol="0">
            <a:spAutoFit/>
          </a:bodyPr>
          <a:lstStyle/>
          <a:p>
            <a:r>
              <a:rPr kumimoji="1" lang="ja-JP" altLang="en-US" dirty="0" smtClean="0">
                <a:solidFill>
                  <a:schemeClr val="tx2">
                    <a:lumMod val="90000"/>
                  </a:schemeClr>
                </a:solidFill>
                <a:latin typeface="HGPｺﾞｼｯｸE" panose="020B0900000000000000" pitchFamily="50" charset="-128"/>
                <a:ea typeface="HGPｺﾞｼｯｸE" panose="020B0900000000000000" pitchFamily="50" charset="-128"/>
              </a:rPr>
              <a:t>ライティング</a:t>
            </a:r>
            <a:endParaRPr kumimoji="1" lang="ja-JP" altLang="en-US" dirty="0">
              <a:solidFill>
                <a:schemeClr val="tx2">
                  <a:lumMod val="90000"/>
                </a:schemeClr>
              </a:solidFill>
              <a:latin typeface="HGPｺﾞｼｯｸE" panose="020B0900000000000000" pitchFamily="50" charset="-128"/>
              <a:ea typeface="HGPｺﾞｼｯｸE" panose="020B0900000000000000" pitchFamily="50" charset="-128"/>
            </a:endParaRPr>
          </a:p>
        </p:txBody>
      </p:sp>
      <p:sp>
        <p:nvSpPr>
          <p:cNvPr id="10" name="角丸四角形 9"/>
          <p:cNvSpPr/>
          <p:nvPr/>
        </p:nvSpPr>
        <p:spPr>
          <a:xfrm>
            <a:off x="1959018" y="4240850"/>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bg2">
                    <a:lumMod val="10000"/>
                    <a:lumOff val="90000"/>
                  </a:schemeClr>
                </a:solidFill>
                <a:latin typeface="HGPｺﾞｼｯｸE" panose="020B0900000000000000" pitchFamily="50" charset="-128"/>
                <a:ea typeface="HGPｺﾞｼｯｸE" panose="020B0900000000000000" pitchFamily="50" charset="-128"/>
              </a:rPr>
              <a:t>モデル描画</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11" name="右矢印 10"/>
          <p:cNvSpPr/>
          <p:nvPr/>
        </p:nvSpPr>
        <p:spPr>
          <a:xfrm>
            <a:off x="5321697" y="4539952"/>
            <a:ext cx="1316052" cy="393107"/>
          </a:xfrm>
          <a:prstGeom prst="rightArrow">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7595180" y="4240849"/>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bg2">
                    <a:lumMod val="10000"/>
                    <a:lumOff val="90000"/>
                  </a:schemeClr>
                </a:solidFill>
                <a:latin typeface="HGPｺﾞｼｯｸE" panose="020B0900000000000000" pitchFamily="50" charset="-128"/>
                <a:ea typeface="HGPｺﾞｼｯｸE" panose="020B0900000000000000" pitchFamily="50" charset="-128"/>
              </a:rPr>
              <a:t>GBuffer</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340392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KILLZONE 2 - </a:t>
            </a:r>
            <a:r>
              <a:rPr kumimoji="1" lang="en-US" altLang="ja-JP" dirty="0" err="1" smtClean="0">
                <a:latin typeface="HGPｺﾞｼｯｸE" panose="020B0900000000000000" pitchFamily="50" charset="-128"/>
                <a:ea typeface="HGPｺﾞｼｯｸE" panose="020B0900000000000000" pitchFamily="50" charset="-128"/>
              </a:rPr>
              <a:t>GBuffer</a:t>
            </a:r>
            <a:endParaRPr kumimoji="1" lang="ja-JP" altLang="en-US" dirty="0">
              <a:latin typeface="HGPｺﾞｼｯｸE" panose="020B0900000000000000" pitchFamily="50" charset="-128"/>
              <a:ea typeface="HGPｺﾞｼｯｸE" panose="020B0900000000000000" pitchFamily="50"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427" y="1580050"/>
            <a:ext cx="7302702" cy="4092723"/>
          </a:xfrm>
          <a:prstGeom prst="rect">
            <a:avLst/>
          </a:prstGeom>
        </p:spPr>
      </p:pic>
      <p:sp>
        <p:nvSpPr>
          <p:cNvPr id="8" name="テキスト ボックス 7"/>
          <p:cNvSpPr txBox="1"/>
          <p:nvPr/>
        </p:nvSpPr>
        <p:spPr>
          <a:xfrm>
            <a:off x="3631963" y="5845323"/>
            <a:ext cx="9494377" cy="923330"/>
          </a:xfrm>
          <a:prstGeom prst="rect">
            <a:avLst/>
          </a:prstGeom>
          <a:noFill/>
        </p:spPr>
        <p:txBody>
          <a:bodyPr wrap="square" rtlCol="0">
            <a:spAutoFit/>
          </a:bodyPr>
          <a:lstStyle/>
          <a:p>
            <a:r>
              <a:rPr kumimoji="1" lang="en-US" altLang="ja-JP" dirty="0" smtClean="0">
                <a:latin typeface="HGPｺﾞｼｯｸE" panose="020B0900000000000000" pitchFamily="50" charset="-128"/>
                <a:ea typeface="HGPｺﾞｼｯｸE" panose="020B0900000000000000" pitchFamily="50" charset="-128"/>
                <a:hlinkClick r:id="rId3"/>
              </a:rPr>
              <a:t>『The Rendering Technology Of </a:t>
            </a:r>
            <a:r>
              <a:rPr kumimoji="1" lang="en-US" altLang="ja-JP" dirty="0" err="1" smtClean="0">
                <a:latin typeface="HGPｺﾞｼｯｸE" panose="020B0900000000000000" pitchFamily="50" charset="-128"/>
                <a:ea typeface="HGPｺﾞｼｯｸE" panose="020B0900000000000000" pitchFamily="50" charset="-128"/>
                <a:hlinkClick r:id="rId3"/>
              </a:rPr>
              <a:t>Killzone</a:t>
            </a:r>
            <a:r>
              <a:rPr kumimoji="1" lang="en-US" altLang="ja-JP" dirty="0" smtClean="0">
                <a:latin typeface="HGPｺﾞｼｯｸE" panose="020B0900000000000000" pitchFamily="50" charset="-128"/>
                <a:ea typeface="HGPｺﾞｼｯｸE" panose="020B0900000000000000" pitchFamily="50" charset="-128"/>
                <a:hlinkClick r:id="rId3"/>
              </a:rPr>
              <a:t> 2』</a:t>
            </a:r>
            <a:endParaRPr kumimoji="1" lang="en-US" altLang="ja-JP" dirty="0" smtClean="0">
              <a:latin typeface="HGPｺﾞｼｯｸE" panose="020B0900000000000000" pitchFamily="50" charset="-128"/>
              <a:ea typeface="HGPｺﾞｼｯｸE" panose="020B0900000000000000" pitchFamily="50" charset="-128"/>
            </a:endParaRPr>
          </a:p>
          <a:p>
            <a:endParaRPr kumimoji="1" lang="en-US" altLang="ja-JP" dirty="0" smtClean="0">
              <a:latin typeface="HGPｺﾞｼｯｸE" panose="020B0900000000000000" pitchFamily="50" charset="-128"/>
              <a:ea typeface="HGPｺﾞｼｯｸE" panose="020B0900000000000000" pitchFamily="50" charset="-128"/>
            </a:endParaRPr>
          </a:p>
          <a:p>
            <a:r>
              <a:rPr kumimoji="1" lang="en-US" altLang="ja-JP" dirty="0" smtClean="0">
                <a:latin typeface="HGPｺﾞｼｯｸE" panose="020B0900000000000000" pitchFamily="50" charset="-128"/>
                <a:ea typeface="HGPｺﾞｼｯｸE" panose="020B0900000000000000" pitchFamily="50" charset="-128"/>
                <a:hlinkClick r:id="rId4"/>
              </a:rPr>
              <a:t>『Deferred Rendering In </a:t>
            </a:r>
            <a:r>
              <a:rPr kumimoji="1" lang="en-US" altLang="ja-JP" dirty="0" err="1" smtClean="0">
                <a:latin typeface="HGPｺﾞｼｯｸE" panose="020B0900000000000000" pitchFamily="50" charset="-128"/>
                <a:ea typeface="HGPｺﾞｼｯｸE" panose="020B0900000000000000" pitchFamily="50" charset="-128"/>
                <a:hlinkClick r:id="rId4"/>
              </a:rPr>
              <a:t>Killzone</a:t>
            </a:r>
            <a:r>
              <a:rPr kumimoji="1" lang="en-US" altLang="ja-JP" dirty="0" smtClean="0">
                <a:latin typeface="HGPｺﾞｼｯｸE" panose="020B0900000000000000" pitchFamily="50" charset="-128"/>
                <a:ea typeface="HGPｺﾞｼｯｸE" panose="020B0900000000000000" pitchFamily="50" charset="-128"/>
                <a:hlinkClick r:id="rId4"/>
              </a:rPr>
              <a:t> 2』</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351124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Unreal Engine 4 - </a:t>
            </a:r>
            <a:r>
              <a:rPr kumimoji="1" lang="en-US" altLang="ja-JP" dirty="0" err="1" smtClean="0">
                <a:latin typeface="HGPｺﾞｼｯｸE" panose="020B0900000000000000" pitchFamily="50" charset="-128"/>
                <a:ea typeface="HGPｺﾞｼｯｸE" panose="020B0900000000000000" pitchFamily="50" charset="-128"/>
              </a:rPr>
              <a:t>GBuffer</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p:txBody>
          <a:bodyPr/>
          <a:lstStyle/>
          <a:p>
            <a:pPr marL="36900" indent="0">
              <a:buNone/>
            </a:pPr>
            <a:endParaRPr lang="en-US" altLang="ja-JP" b="1" dirty="0" smtClean="0">
              <a:effectLst/>
            </a:endParaRPr>
          </a:p>
          <a:p>
            <a:pPr>
              <a:buFont typeface="Wingdings" panose="05000000000000000000" pitchFamily="2" charset="2"/>
              <a:buChar char="l"/>
            </a:pPr>
            <a:endParaRPr lang="en-US" altLang="ja-JP" b="1" dirty="0">
              <a:effectLst/>
            </a:endParaRPr>
          </a:p>
          <a:p>
            <a:pPr>
              <a:buFont typeface="Wingdings" panose="05000000000000000000" pitchFamily="2" charset="2"/>
              <a:buChar char="l"/>
            </a:pP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465" y="1877727"/>
            <a:ext cx="8958150" cy="4428889"/>
          </a:xfrm>
          <a:prstGeom prst="rect">
            <a:avLst/>
          </a:prstGeom>
        </p:spPr>
      </p:pic>
    </p:spTree>
    <p:extLst>
      <p:ext uri="{BB962C8B-B14F-4D97-AF65-F5344CB8AC3E}">
        <p14:creationId xmlns:p14="http://schemas.microsoft.com/office/powerpoint/2010/main" val="850359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FINAL FANTASY </a:t>
            </a:r>
            <a:r>
              <a:rPr kumimoji="1" lang="ja-JP" altLang="en-US" dirty="0" smtClean="0">
                <a:latin typeface="HGPｺﾞｼｯｸE" panose="020B0900000000000000" pitchFamily="50" charset="-128"/>
                <a:ea typeface="HGPｺﾞｼｯｸE" panose="020B0900000000000000" pitchFamily="50" charset="-128"/>
              </a:rPr>
              <a:t>零式</a:t>
            </a:r>
            <a:r>
              <a:rPr kumimoji="1" lang="en-US" altLang="ja-JP" dirty="0" smtClean="0">
                <a:latin typeface="HGPｺﾞｼｯｸE" panose="020B0900000000000000" pitchFamily="50" charset="-128"/>
                <a:ea typeface="HGPｺﾞｼｯｸE" panose="020B0900000000000000" pitchFamily="50" charset="-128"/>
              </a:rPr>
              <a:t>HD - </a:t>
            </a:r>
            <a:r>
              <a:rPr kumimoji="1" lang="en-US" altLang="ja-JP" dirty="0" err="1" smtClean="0">
                <a:latin typeface="HGPｺﾞｼｯｸE" panose="020B0900000000000000" pitchFamily="50" charset="-128"/>
                <a:ea typeface="HGPｺﾞｼｯｸE" panose="020B0900000000000000" pitchFamily="50" charset="-128"/>
              </a:rPr>
              <a:t>GBuffer</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p:txBody>
          <a:bodyPr/>
          <a:lstStyle/>
          <a:p>
            <a:pPr marL="36900" indent="0">
              <a:buNone/>
            </a:pPr>
            <a:endParaRPr lang="en-US" altLang="ja-JP" b="1" dirty="0" smtClean="0">
              <a:effectLst/>
            </a:endParaRPr>
          </a:p>
          <a:p>
            <a:pPr>
              <a:buFont typeface="Wingdings" panose="05000000000000000000" pitchFamily="2" charset="2"/>
              <a:buChar char="l"/>
            </a:pPr>
            <a:endParaRPr lang="en-US" altLang="ja-JP" b="1" dirty="0">
              <a:effectLst/>
            </a:endParaRPr>
          </a:p>
          <a:p>
            <a:pPr>
              <a:buFont typeface="Wingdings" panose="05000000000000000000" pitchFamily="2" charset="2"/>
              <a:buChar char="l"/>
            </a:pP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04" y="1732449"/>
            <a:ext cx="5662774" cy="318642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975" y="1732449"/>
            <a:ext cx="5671173" cy="3191145"/>
          </a:xfrm>
          <a:prstGeom prst="rect">
            <a:avLst/>
          </a:prstGeom>
        </p:spPr>
      </p:pic>
      <p:sp>
        <p:nvSpPr>
          <p:cNvPr id="7" name="テキスト ボックス 6"/>
          <p:cNvSpPr txBox="1"/>
          <p:nvPr/>
        </p:nvSpPr>
        <p:spPr>
          <a:xfrm>
            <a:off x="3226036" y="5620433"/>
            <a:ext cx="6041877" cy="646331"/>
          </a:xfrm>
          <a:prstGeom prst="rect">
            <a:avLst/>
          </a:prstGeom>
          <a:noFill/>
        </p:spPr>
        <p:txBody>
          <a:bodyPr wrap="square" rtlCol="0">
            <a:spAutoFit/>
          </a:bodyPr>
          <a:lstStyle/>
          <a:p>
            <a:r>
              <a:rPr lang="en-US" altLang="ja-JP" dirty="0" smtClean="0">
                <a:latin typeface="HGPｺﾞｼｯｸE" panose="020B0900000000000000" pitchFamily="50" charset="-128"/>
                <a:ea typeface="HGPｺﾞｼｯｸE" panose="020B0900000000000000" pitchFamily="50" charset="-128"/>
                <a:hlinkClick r:id="rId4"/>
              </a:rPr>
              <a:t>『FINAL FANTASY </a:t>
            </a:r>
            <a:r>
              <a:rPr lang="ja-JP" altLang="en-US" dirty="0" smtClean="0">
                <a:latin typeface="HGPｺﾞｼｯｸE" panose="020B0900000000000000" pitchFamily="50" charset="-128"/>
                <a:ea typeface="HGPｺﾞｼｯｸE" panose="020B0900000000000000" pitchFamily="50" charset="-128"/>
                <a:hlinkClick r:id="rId4"/>
              </a:rPr>
              <a:t>零式</a:t>
            </a:r>
            <a:r>
              <a:rPr lang="en-US" altLang="ja-JP" dirty="0" smtClean="0">
                <a:latin typeface="HGPｺﾞｼｯｸE" panose="020B0900000000000000" pitchFamily="50" charset="-128"/>
                <a:ea typeface="HGPｺﾞｼｯｸE" panose="020B0900000000000000" pitchFamily="50" charset="-128"/>
                <a:hlinkClick r:id="rId4"/>
              </a:rPr>
              <a:t>HD</a:t>
            </a:r>
            <a:r>
              <a:rPr lang="ja-JP" altLang="en-US" dirty="0" smtClean="0">
                <a:latin typeface="HGPｺﾞｼｯｸE" panose="020B0900000000000000" pitchFamily="50" charset="-128"/>
                <a:ea typeface="HGPｺﾞｼｯｸE" panose="020B0900000000000000" pitchFamily="50" charset="-128"/>
                <a:hlinkClick r:id="rId4"/>
              </a:rPr>
              <a:t>にみる 新しい</a:t>
            </a:r>
            <a:r>
              <a:rPr lang="en-US" altLang="ja-JP" dirty="0" smtClean="0">
                <a:latin typeface="HGPｺﾞｼｯｸE" panose="020B0900000000000000" pitchFamily="50" charset="-128"/>
                <a:ea typeface="HGPｺﾞｼｯｸE" panose="020B0900000000000000" pitchFamily="50" charset="-128"/>
                <a:hlinkClick r:id="rId4"/>
              </a:rPr>
              <a:t>HD</a:t>
            </a:r>
            <a:r>
              <a:rPr lang="ja-JP" altLang="en-US" dirty="0" smtClean="0">
                <a:latin typeface="HGPｺﾞｼｯｸE" panose="020B0900000000000000" pitchFamily="50" charset="-128"/>
                <a:ea typeface="HGPｺﾞｼｯｸE" panose="020B0900000000000000" pitchFamily="50" charset="-128"/>
                <a:hlinkClick r:id="rId4"/>
              </a:rPr>
              <a:t>リマスター</a:t>
            </a:r>
            <a:r>
              <a:rPr lang="en-US" altLang="ja-JP" dirty="0" smtClean="0">
                <a:latin typeface="HGPｺﾞｼｯｸE" panose="020B0900000000000000" pitchFamily="50" charset="-128"/>
                <a:ea typeface="HGPｺﾞｼｯｸE" panose="020B0900000000000000" pitchFamily="50" charset="-128"/>
                <a:hlinkClick r:id="rId4"/>
              </a:rPr>
              <a:t>』</a:t>
            </a:r>
            <a:endParaRPr lang="en-US" altLang="ja-JP" dirty="0" smtClean="0">
              <a:latin typeface="HGPｺﾞｼｯｸE" panose="020B0900000000000000" pitchFamily="50" charset="-128"/>
              <a:ea typeface="HGPｺﾞｼｯｸE" panose="020B0900000000000000" pitchFamily="50" charset="-128"/>
            </a:endParaRPr>
          </a:p>
          <a:p>
            <a:r>
              <a:rPr lang="ja-JP" altLang="en-US" dirty="0">
                <a:latin typeface="HGPｺﾞｼｯｸE" panose="020B0900000000000000" pitchFamily="50" charset="-128"/>
                <a:ea typeface="HGPｺﾞｼｯｸE" panose="020B0900000000000000" pitchFamily="50" charset="-128"/>
              </a:rPr>
              <a:t>・個人的にここの資料は超オススメ</a:t>
            </a:r>
            <a:r>
              <a:rPr lang="ja-JP" altLang="en-US" dirty="0" smtClean="0">
                <a:latin typeface="HGPｺﾞｼｯｸE" panose="020B0900000000000000" pitchFamily="50" charset="-128"/>
                <a:ea typeface="HGPｺﾞｼｯｸE" panose="020B0900000000000000" pitchFamily="50" charset="-128"/>
              </a:rPr>
              <a:t>！</a:t>
            </a:r>
            <a:endParaRPr lang="en-US" altLang="ja-JP"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3764485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版">
  <a:themeElements>
    <a:clrScheme name="石版">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TemplateConsolas">
      <a:majorFont>
        <a:latin typeface="Consolas"/>
        <a:ea typeface="Consolas"/>
        <a:cs typeface=""/>
      </a:majorFont>
      <a:minorFont>
        <a:latin typeface="Consolas"/>
        <a:ea typeface="Consolas"/>
        <a:cs typeface=""/>
      </a:minorFont>
    </a:fontScheme>
    <a:fmtScheme name="石版">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石版</Template>
  <TotalTime>22246</TotalTime>
  <Words>748</Words>
  <Application>Microsoft Office PowerPoint</Application>
  <PresentationFormat>ワイド画面</PresentationFormat>
  <Paragraphs>200</Paragraphs>
  <Slides>38</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HGPｺﾞｼｯｸE</vt:lpstr>
      <vt:lpstr>ＭＳ Ｐゴシック</vt:lpstr>
      <vt:lpstr>Calibri</vt:lpstr>
      <vt:lpstr>Consolas</vt:lpstr>
      <vt:lpstr>Trebuchet MS</vt:lpstr>
      <vt:lpstr>Wingdings</vt:lpstr>
      <vt:lpstr>Wingdings 2</vt:lpstr>
      <vt:lpstr>石版</vt:lpstr>
      <vt:lpstr>Forward Rendering vs Deferred Rendering について考えてみる</vt:lpstr>
      <vt:lpstr>はじめに</vt:lpstr>
      <vt:lpstr>アジェンダ</vt:lpstr>
      <vt:lpstr>1. レンダリング方式(Forward、Deferred)について</vt:lpstr>
      <vt:lpstr>Forward Rendering（フォワードレンダリング）って？</vt:lpstr>
      <vt:lpstr>Deferred Rendering（ディファードレンダリング）って？</vt:lpstr>
      <vt:lpstr>KILLZONE 2 - GBuffer</vt:lpstr>
      <vt:lpstr>Unreal Engine 4 - GBuffer</vt:lpstr>
      <vt:lpstr>FINAL FANTASY 零式HD - GBuffer</vt:lpstr>
      <vt:lpstr>Forward Renderingのメリット/デメリット</vt:lpstr>
      <vt:lpstr>Deferred Renderingのメリット/デメリット</vt:lpstr>
      <vt:lpstr>ただ、PS3/Xbox 360世代の話です 今世代では少し変わってきます</vt:lpstr>
      <vt:lpstr>ライト数制限問題への対処(ライトカリング)について</vt:lpstr>
      <vt:lpstr>Tile-based Deferred Rendering</vt:lpstr>
      <vt:lpstr>Forward+ Rendering(Tile-based Forward Rendering)</vt:lpstr>
      <vt:lpstr>Clustered Deferred/Forward Shading</vt:lpstr>
      <vt:lpstr>Forward Renderingのメリット/デメリット（修正）</vt:lpstr>
      <vt:lpstr>Deferred Renderingのメリット/デメリット（修正）</vt:lpstr>
      <vt:lpstr>２．採用例</vt:lpstr>
      <vt:lpstr>実際にリリースされたタイトルで見ていきましょう</vt:lpstr>
      <vt:lpstr>『アンチャーテッド　海賊王と最後の秘宝』は？</vt:lpstr>
      <vt:lpstr>『GRAVITY DAZE2』は？</vt:lpstr>
      <vt:lpstr>『GUILTY GEAR Xrd –SIGN-』は？</vt:lpstr>
      <vt:lpstr>『ゼルダの伝説 ブレス オブ ザ ワイルド』は？</vt:lpstr>
      <vt:lpstr>『NieR : Automata』は？</vt:lpstr>
      <vt:lpstr>『Call of Duty: Infinite Warfare』は？</vt:lpstr>
      <vt:lpstr>『人食いの大鷲トリコ』は？</vt:lpstr>
      <vt:lpstr>『ドラゴンクエストⅩⅠ 過ぎ去りし時を求めて』は？</vt:lpstr>
      <vt:lpstr>『DOOM(2016)』は？</vt:lpstr>
      <vt:lpstr>３.まとめ</vt:lpstr>
      <vt:lpstr>まとめ</vt:lpstr>
      <vt:lpstr>参考資料</vt:lpstr>
      <vt:lpstr>参考資料</vt:lpstr>
      <vt:lpstr>ご質問は？</vt:lpstr>
      <vt:lpstr>ご清聴ありがとうございました。</vt:lpstr>
      <vt:lpstr>おまけ</vt:lpstr>
      <vt:lpstr>モバイル/VRでのレンダリング方式の選択</vt:lpstr>
      <vt:lpstr>不透明パスでの疑似半透明表現</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Toru Miyawaki</dc:creator>
  <cp:lastModifiedBy>Toru Miyawaki</cp:lastModifiedBy>
  <cp:revision>378</cp:revision>
  <dcterms:created xsi:type="dcterms:W3CDTF">2016-11-19T15:53:25Z</dcterms:created>
  <dcterms:modified xsi:type="dcterms:W3CDTF">2017-11-14T17:56:04Z</dcterms:modified>
</cp:coreProperties>
</file>